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38"/>
  </p:notesMasterIdLst>
  <p:handoutMasterIdLst>
    <p:handoutMasterId r:id="rId39"/>
  </p:handoutMasterIdLst>
  <p:sldIdLst>
    <p:sldId id="331" r:id="rId2"/>
    <p:sldId id="635" r:id="rId3"/>
    <p:sldId id="636" r:id="rId4"/>
    <p:sldId id="603" r:id="rId5"/>
    <p:sldId id="583" r:id="rId6"/>
    <p:sldId id="604" r:id="rId7"/>
    <p:sldId id="560" r:id="rId8"/>
    <p:sldId id="610" r:id="rId9"/>
    <p:sldId id="611" r:id="rId10"/>
    <p:sldId id="612" r:id="rId11"/>
    <p:sldId id="613" r:id="rId12"/>
    <p:sldId id="614" r:id="rId13"/>
    <p:sldId id="606" r:id="rId14"/>
    <p:sldId id="615" r:id="rId15"/>
    <p:sldId id="616" r:id="rId16"/>
    <p:sldId id="617" r:id="rId17"/>
    <p:sldId id="618" r:id="rId18"/>
    <p:sldId id="607" r:id="rId19"/>
    <p:sldId id="627" r:id="rId20"/>
    <p:sldId id="609" r:id="rId21"/>
    <p:sldId id="619" r:id="rId22"/>
    <p:sldId id="620" r:id="rId23"/>
    <p:sldId id="632" r:id="rId24"/>
    <p:sldId id="633" r:id="rId25"/>
    <p:sldId id="621" r:id="rId26"/>
    <p:sldId id="608" r:id="rId27"/>
    <p:sldId id="622" r:id="rId28"/>
    <p:sldId id="624" r:id="rId29"/>
    <p:sldId id="623" r:id="rId30"/>
    <p:sldId id="605" r:id="rId31"/>
    <p:sldId id="625" r:id="rId32"/>
    <p:sldId id="626" r:id="rId33"/>
    <p:sldId id="628" r:id="rId34"/>
    <p:sldId id="631" r:id="rId35"/>
    <p:sldId id="634" r:id="rId36"/>
    <p:sldId id="629" r:id="rId37"/>
  </p:sldIdLst>
  <p:sldSz cx="9144000" cy="6858000" type="screen4x3"/>
  <p:notesSz cx="6669088" cy="9926638"/>
  <p:defaultTextStyle>
    <a:defPPr>
      <a:defRPr lang="en-US"/>
    </a:defPPr>
    <a:lvl1pPr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1pPr>
    <a:lvl2pPr marL="4572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2pPr>
    <a:lvl3pPr marL="9144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3pPr>
    <a:lvl4pPr marL="13716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4pPr>
    <a:lvl5pPr marL="18288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5pPr>
    <a:lvl6pPr marL="22860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6pPr>
    <a:lvl7pPr marL="27432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7pPr>
    <a:lvl8pPr marL="32004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8pPr>
    <a:lvl9pPr marL="36576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cfsmkz"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5F06"/>
    <a:srgbClr val="FF00FF"/>
    <a:srgbClr val="002C5E"/>
    <a:srgbClr val="663300"/>
    <a:srgbClr val="CACACA"/>
    <a:srgbClr val="FF0000"/>
    <a:srgbClr val="880302"/>
    <a:srgbClr val="37A56E"/>
    <a:srgbClr val="FD8C07"/>
    <a:srgbClr val="0001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5" autoAdjust="0"/>
    <p:restoredTop sz="78395" autoAdjust="0"/>
  </p:normalViewPr>
  <p:slideViewPr>
    <p:cSldViewPr snapToGrid="0">
      <p:cViewPr varScale="1">
        <p:scale>
          <a:sx n="86" d="100"/>
          <a:sy n="86" d="100"/>
        </p:scale>
        <p:origin x="976" y="200"/>
      </p:cViewPr>
      <p:guideLst>
        <p:guide orient="horz" pos="578"/>
        <p:guide orient="horz" pos="1706"/>
        <p:guide orient="horz" pos="2840"/>
        <p:guide orient="horz" pos="3884"/>
        <p:guide pos="208"/>
        <p:guide pos="2018"/>
        <p:guide pos="5556"/>
        <p:guide pos="3742"/>
      </p:guideLst>
    </p:cSldViewPr>
  </p:slideViewPr>
  <p:outlineViewPr>
    <p:cViewPr>
      <p:scale>
        <a:sx n="33" d="100"/>
        <a:sy n="33" d="100"/>
      </p:scale>
      <p:origin x="0" y="-5622"/>
    </p:cViewPr>
  </p:outlineViewPr>
  <p:notesTextViewPr>
    <p:cViewPr>
      <p:scale>
        <a:sx n="3" d="2"/>
        <a:sy n="3" d="2"/>
      </p:scale>
      <p:origin x="0" y="0"/>
    </p:cViewPr>
  </p:notesTextViewPr>
  <p:sorterViewPr>
    <p:cViewPr varScale="1">
      <p:scale>
        <a:sx n="100" d="100"/>
        <a:sy n="100" d="100"/>
      </p:scale>
      <p:origin x="0" y="20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7BE31A4B-C0A7-4193-8CDA-81B9A5A54F4E}" type="datetimeFigureOut">
              <a:rPr lang="en-GB" smtClean="0"/>
              <a:pPr/>
              <a:t>18/02/2019</a:t>
            </a:fld>
            <a:endParaRPr lang="en-GB"/>
          </a:p>
        </p:txBody>
      </p:sp>
      <p:sp>
        <p:nvSpPr>
          <p:cNvPr id="4" name="Footer Placehold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3D9F1A28-9757-42E9-9BF1-D92145815315}" type="slidenum">
              <a:rPr lang="en-GB" smtClean="0"/>
              <a:pPr/>
              <a:t>‹#›</a:t>
            </a:fld>
            <a:endParaRPr lang="en-GB"/>
          </a:p>
        </p:txBody>
      </p:sp>
    </p:spTree>
    <p:extLst>
      <p:ext uri="{BB962C8B-B14F-4D97-AF65-F5344CB8AC3E}">
        <p14:creationId xmlns:p14="http://schemas.microsoft.com/office/powerpoint/2010/main" val="124007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GB"/>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atin typeface="Arial" charset="0"/>
                <a:ea typeface="+mn-ea"/>
                <a:cs typeface="+mn-cs"/>
              </a:defRPr>
            </a:lvl1pPr>
          </a:lstStyle>
          <a:p>
            <a:pPr>
              <a:defRPr/>
            </a:pPr>
            <a:fld id="{9B8772AA-BA4A-4D53-A64D-E17660FCCB97}" type="datetimeFigureOut">
              <a:rPr lang="en-GB"/>
              <a:pPr>
                <a:defRPr/>
              </a:pPr>
              <a:t>18/02/2019</a:t>
            </a:fld>
            <a:endParaRPr lang="en-GB"/>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66909" y="4715153"/>
            <a:ext cx="5335270" cy="4466987"/>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GB"/>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atin typeface="Arial" charset="0"/>
                <a:ea typeface="+mn-ea"/>
                <a:cs typeface="+mn-cs"/>
              </a:defRPr>
            </a:lvl1pPr>
          </a:lstStyle>
          <a:p>
            <a:pPr>
              <a:defRPr/>
            </a:pPr>
            <a:fld id="{6160415D-F609-44FB-BEF4-E38FE490BB26}" type="slidenum">
              <a:rPr lang="en-GB"/>
              <a:pPr>
                <a:defRPr/>
              </a:pPr>
              <a:t>‹#›</a:t>
            </a:fld>
            <a:endParaRPr lang="en-GB"/>
          </a:p>
        </p:txBody>
      </p:sp>
    </p:spTree>
    <p:extLst>
      <p:ext uri="{BB962C8B-B14F-4D97-AF65-F5344CB8AC3E}">
        <p14:creationId xmlns:p14="http://schemas.microsoft.com/office/powerpoint/2010/main" val="16422796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Placeholder 2"/>
          <p:cNvSpPr>
            <a:spLocks noGrp="1" noRot="1" noChangeAspect="1"/>
          </p:cNvSpPr>
          <p:nvPr>
            <p:ph type="sldImg"/>
          </p:nvPr>
        </p:nvSpPr>
        <p:spPr bwMode="auto">
          <a:noFill/>
          <a:ln>
            <a:solidFill>
              <a:srgbClr val="000000"/>
            </a:solidFill>
            <a:miter lim="800000"/>
            <a:headEnd/>
            <a:tailEnd/>
          </a:ln>
        </p:spPr>
      </p:sp>
      <p:sp>
        <p:nvSpPr>
          <p:cNvPr id="17410" name="Placeholder 3"/>
          <p:cNvSpPr>
            <a:spLocks noGrp="1"/>
          </p:cNvSpPr>
          <p:nvPr>
            <p:ph type="body" idx="1"/>
          </p:nvPr>
        </p:nvSpPr>
        <p:spPr bwMode="auto">
          <a:noFill/>
        </p:spPr>
        <p:txBody>
          <a:bodyPr/>
          <a:lstStyle/>
          <a:p>
            <a:pPr eaLnBrk="1" hangingPunct="1"/>
            <a:r>
              <a:rPr lang="zh-CN" altLang="en-US" dirty="0"/>
              <a:t>各位专家学者，大家上午好。我先简单介绍下自己，我叫李桢。是</a:t>
            </a:r>
            <a:r>
              <a:rPr lang="en-US" altLang="zh-CN" dirty="0"/>
              <a:t>15</a:t>
            </a:r>
            <a:r>
              <a:rPr lang="zh-CN" altLang="en-US" dirty="0"/>
              <a:t>年从武汉大学测绘学院硕士毕业的。硕士阶段，先开始是做</a:t>
            </a:r>
            <a:r>
              <a:rPr lang="en-US" altLang="zh-CN" dirty="0"/>
              <a:t>Wi-Fi</a:t>
            </a:r>
            <a:r>
              <a:rPr lang="zh-CN" altLang="en-US" dirty="0"/>
              <a:t>室内定位，后来因为项目原因又转到了</a:t>
            </a:r>
            <a:r>
              <a:rPr lang="en-US" altLang="zh-CN" dirty="0"/>
              <a:t>CORS</a:t>
            </a:r>
            <a:r>
              <a:rPr lang="zh-CN" altLang="en-US" dirty="0"/>
              <a:t>和</a:t>
            </a:r>
            <a:r>
              <a:rPr lang="en-US" altLang="zh-CN" dirty="0"/>
              <a:t>RTK</a:t>
            </a:r>
            <a:r>
              <a:rPr lang="zh-CN" altLang="en-US" dirty="0"/>
              <a:t>方向。在</a:t>
            </a:r>
            <a:r>
              <a:rPr lang="en-US" altLang="zh-CN" dirty="0"/>
              <a:t>UCL</a:t>
            </a:r>
            <a:r>
              <a:rPr lang="zh-CN" altLang="en-US" dirty="0"/>
              <a:t>的博士阶段主要做的是伽利略卫星光压建模。目前在</a:t>
            </a:r>
            <a:r>
              <a:rPr lang="en-US" altLang="zh-CN" dirty="0"/>
              <a:t>UCL</a:t>
            </a:r>
            <a:r>
              <a:rPr lang="zh-CN" altLang="en-US" dirty="0"/>
              <a:t>的博后项目主要是</a:t>
            </a:r>
            <a:r>
              <a:rPr lang="en-US" altLang="zh-CN" dirty="0"/>
              <a:t>GEO</a:t>
            </a:r>
            <a:r>
              <a:rPr lang="zh-CN" altLang="en-US" dirty="0"/>
              <a:t>卫星光压建模。今天我报告的内容主要是伽利略卫星光压建模中的一些进展。</a:t>
            </a:r>
            <a:endParaRPr lang="en-US" dirty="0"/>
          </a:p>
        </p:txBody>
      </p:sp>
    </p:spTree>
    <p:extLst>
      <p:ext uri="{BB962C8B-B14F-4D97-AF65-F5344CB8AC3E}">
        <p14:creationId xmlns:p14="http://schemas.microsoft.com/office/powerpoint/2010/main" val="361186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GRACE </a:t>
            </a:r>
            <a:r>
              <a:rPr lang="zh-CN" altLang="en-US" dirty="0"/>
              <a:t>卫星是极轨道卫星，上面搭载的加速度计可以记录下非保守力的变化，当卫星在地影期间，光压的变化会被加速度记录下来，而加速度计观测值中就会保留阴影函数的信号。这张图显示的就是</a:t>
            </a:r>
            <a:r>
              <a:rPr lang="en-US" altLang="zh-CN" dirty="0"/>
              <a:t>GRACE z </a:t>
            </a:r>
            <a:r>
              <a:rPr lang="zh-CN" altLang="en-US" dirty="0"/>
              <a:t>轴分量中所包含的阴影函数信号。</a:t>
            </a:r>
            <a:endParaRPr lang="en-GB" altLang="zh-CN" dirty="0"/>
          </a:p>
          <a:p>
            <a:r>
              <a:rPr lang="zh-CN" altLang="en-US" dirty="0"/>
              <a:t>而加速度值可以通过右边这个式子转换为阴影函数值，其中</a:t>
            </a:r>
            <a:r>
              <a:rPr lang="en-US" altLang="zh-CN" dirty="0"/>
              <a:t>zeta0 </a:t>
            </a:r>
            <a:r>
              <a:rPr lang="zh-CN" altLang="en-US" dirty="0"/>
              <a:t>是本影期间加速度值，</a:t>
            </a:r>
            <a:r>
              <a:rPr lang="en-US" altLang="zh-CN" dirty="0"/>
              <a:t>zeta1</a:t>
            </a:r>
            <a:r>
              <a:rPr lang="zh-CN" altLang="en-US" dirty="0"/>
              <a:t>是非阴影时的加速度值，</a:t>
            </a:r>
            <a:r>
              <a:rPr lang="en-US" altLang="zh-CN" dirty="0" err="1"/>
              <a:t>zeta_t</a:t>
            </a:r>
            <a:r>
              <a:rPr lang="zh-CN" altLang="en-US" dirty="0"/>
              <a:t>是半影区的加速度值。</a:t>
            </a:r>
            <a:endParaRPr lang="en-US" altLang="zh-CN" dirty="0"/>
          </a:p>
          <a:p>
            <a:endParaRPr lang="en-US" altLang="zh-CN" dirty="0"/>
          </a:p>
          <a:p>
            <a:r>
              <a:rPr lang="zh-CN" altLang="en-US" dirty="0"/>
              <a:t>希腊字母读</a:t>
            </a:r>
            <a:r>
              <a:rPr lang="en-US" altLang="zh-CN" dirty="0"/>
              <a:t> </a:t>
            </a:r>
            <a:r>
              <a:rPr lang="en-US" altLang="zh-CN" dirty="0" err="1"/>
              <a:t>zite</a:t>
            </a:r>
            <a:endParaRPr lang="en-US" altLang="zh-CN" dirty="0"/>
          </a:p>
          <a:p>
            <a:r>
              <a:rPr lang="en-US" dirty="0"/>
              <a:t>Z0: umbra acceleration</a:t>
            </a:r>
          </a:p>
          <a:p>
            <a:r>
              <a:rPr lang="en-US" dirty="0"/>
              <a:t>Z1: full phase acceleration</a:t>
            </a:r>
          </a:p>
          <a:p>
            <a:r>
              <a:rPr lang="en-US" dirty="0" err="1"/>
              <a:t>Zt</a:t>
            </a:r>
            <a:r>
              <a:rPr lang="en-US" dirty="0"/>
              <a:t>: penumbra acceleration</a:t>
            </a:r>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10</a:t>
            </a:fld>
            <a:endParaRPr lang="en-GB"/>
          </a:p>
        </p:txBody>
      </p:sp>
    </p:spTree>
    <p:extLst>
      <p:ext uri="{BB962C8B-B14F-4D97-AF65-F5344CB8AC3E}">
        <p14:creationId xmlns:p14="http://schemas.microsoft.com/office/powerpoint/2010/main" val="949741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这是几种不同的阴影函数之间的比较，其中黑点是由加速度值转换得到的阴影函数，在这里可以当作真值。我们所开发的阴影函数模型是</a:t>
            </a:r>
            <a:r>
              <a:rPr lang="en-US" altLang="zh-CN" dirty="0" err="1"/>
              <a:t>PPM_atm</a:t>
            </a:r>
            <a:r>
              <a:rPr lang="zh-CN" altLang="en-US" dirty="0"/>
              <a:t>，其中</a:t>
            </a:r>
            <a:r>
              <a:rPr lang="en-US" altLang="zh-CN" dirty="0"/>
              <a:t>PPM</a:t>
            </a:r>
            <a:r>
              <a:rPr lang="zh-CN" altLang="en-US" dirty="0"/>
              <a:t>只包含地球扁率而忽略大气效应，</a:t>
            </a:r>
            <a:r>
              <a:rPr lang="en-US" altLang="zh-CN" dirty="0"/>
              <a:t>SECM</a:t>
            </a:r>
            <a:r>
              <a:rPr lang="zh-CN" altLang="en-US" dirty="0"/>
              <a:t>既不考虑地球扁率也不考虑大气效应，</a:t>
            </a:r>
            <a:r>
              <a:rPr lang="en-US" altLang="zh-CN" dirty="0" err="1"/>
              <a:t>SECM_atm</a:t>
            </a:r>
            <a:r>
              <a:rPr lang="zh-CN" altLang="en-US" dirty="0"/>
              <a:t>考虑大气效应，但是不考虑地球扁率。从这几种阴影函数的比较中，可以看出</a:t>
            </a:r>
            <a:r>
              <a:rPr lang="en-US" altLang="zh-CN" dirty="0" err="1"/>
              <a:t>PPM_atm</a:t>
            </a:r>
            <a:r>
              <a:rPr lang="zh-CN" altLang="en-US" dirty="0"/>
              <a:t>是最接近观测结果的。</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11</a:t>
            </a:fld>
            <a:endParaRPr lang="en-GB"/>
          </a:p>
        </p:txBody>
      </p:sp>
    </p:spTree>
    <p:extLst>
      <p:ext uri="{BB962C8B-B14F-4D97-AF65-F5344CB8AC3E}">
        <p14:creationId xmlns:p14="http://schemas.microsoft.com/office/powerpoint/2010/main" val="366003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阴影函数的误差对轨道有什么影响呢？左边显示轨道预报</a:t>
            </a:r>
            <a:r>
              <a:rPr lang="en-US" altLang="zh-CN" dirty="0"/>
              <a:t>7</a:t>
            </a:r>
            <a:r>
              <a:rPr lang="zh-CN" altLang="en-US" dirty="0"/>
              <a:t>天的误差</a:t>
            </a:r>
            <a:r>
              <a:rPr lang="en-US" altLang="zh-CN" dirty="0"/>
              <a:t>RMS</a:t>
            </a:r>
            <a:r>
              <a:rPr lang="zh-CN" altLang="en-US" dirty="0"/>
              <a:t>，由于</a:t>
            </a:r>
            <a:r>
              <a:rPr lang="en-US" altLang="zh-CN" dirty="0"/>
              <a:t>PPM</a:t>
            </a:r>
            <a:r>
              <a:rPr lang="zh-CN" altLang="en-US" dirty="0"/>
              <a:t>和</a:t>
            </a:r>
            <a:r>
              <a:rPr lang="en-US" altLang="zh-CN" dirty="0" err="1"/>
              <a:t>PPM_atm</a:t>
            </a:r>
            <a:r>
              <a:rPr lang="zh-CN" altLang="en-US" dirty="0"/>
              <a:t>之间的差别是大气效应，因此这</a:t>
            </a:r>
            <a:r>
              <a:rPr lang="en-US" altLang="zh-CN" dirty="0"/>
              <a:t>2</a:t>
            </a:r>
            <a:r>
              <a:rPr lang="zh-CN" altLang="en-US" dirty="0"/>
              <a:t>种模型的差异可以认为是有大气效应引起的。同理，右边显示的由地球扁率所引起的轨道预报误差。</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12</a:t>
            </a:fld>
            <a:endParaRPr lang="en-GB"/>
          </a:p>
        </p:txBody>
      </p:sp>
    </p:spTree>
    <p:extLst>
      <p:ext uri="{BB962C8B-B14F-4D97-AF65-F5344CB8AC3E}">
        <p14:creationId xmlns:p14="http://schemas.microsoft.com/office/powerpoint/2010/main" val="2763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第二个部分就是地球辐射的建模。实际上</a:t>
            </a:r>
            <a:r>
              <a:rPr lang="en-US" altLang="zh-CN" dirty="0"/>
              <a:t>CERES</a:t>
            </a:r>
            <a:r>
              <a:rPr lang="zh-CN" altLang="en-US" dirty="0"/>
              <a:t>可以提供地球辐射的观测值。地球辐射具有较强的空间和时间变化性。左图显示的是长波和短波辐射的量级，短波辐射大约在</a:t>
            </a:r>
            <a:r>
              <a:rPr lang="en-US" altLang="zh-CN" dirty="0"/>
              <a:t>100W</a:t>
            </a:r>
            <a:r>
              <a:rPr lang="zh-CN" altLang="en-US" dirty="0"/>
              <a:t>，而长波辐射大约在</a:t>
            </a:r>
            <a:r>
              <a:rPr lang="en-US" altLang="zh-CN" dirty="0"/>
              <a:t>200W</a:t>
            </a:r>
            <a:r>
              <a:rPr lang="zh-CN" altLang="en-US" dirty="0"/>
              <a:t>。</a:t>
            </a:r>
            <a:endParaRPr lang="en-GB" altLang="zh-CN" dirty="0"/>
          </a:p>
          <a:p>
            <a:r>
              <a:rPr lang="en-US" altLang="zh-CN" dirty="0"/>
              <a:t>CERES</a:t>
            </a:r>
            <a:r>
              <a:rPr lang="zh-CN" altLang="en-US" dirty="0"/>
              <a:t>观测值是通过格网文件提供的，格网的大小在经纬度上都是</a:t>
            </a:r>
            <a:r>
              <a:rPr lang="en-US" altLang="zh-CN" dirty="0"/>
              <a:t>1</a:t>
            </a:r>
            <a:r>
              <a:rPr lang="zh-CN" altLang="en-US" dirty="0"/>
              <a:t>度。而为了计算达到卫星的地球辐射值，需要知道哪些格网对于卫星是可见的，这就需要逐个格网搜索来确定其对卫星是是否可见，这就使得地球辐射的计算效率低下。那如何来解决这个问题呢？</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13</a:t>
            </a:fld>
            <a:endParaRPr lang="en-GB"/>
          </a:p>
        </p:txBody>
      </p:sp>
    </p:spTree>
    <p:extLst>
      <p:ext uri="{BB962C8B-B14F-4D97-AF65-F5344CB8AC3E}">
        <p14:creationId xmlns:p14="http://schemas.microsoft.com/office/powerpoint/2010/main" val="3267884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我们把地球的</a:t>
            </a:r>
            <a:r>
              <a:rPr lang="en-US" altLang="zh-CN" dirty="0"/>
              <a:t>TOA</a:t>
            </a:r>
            <a:r>
              <a:rPr lang="zh-CN" altLang="en-US" dirty="0"/>
              <a:t>划分成不同级别的三角格网，级别越高三角形个数越多，计算精度也越高，但是计算效率越低。通过这个三角格网划分就可以形成精度和运行时间可配置的地球辐射模型。</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14</a:t>
            </a:fld>
            <a:endParaRPr lang="en-GB"/>
          </a:p>
        </p:txBody>
      </p:sp>
    </p:spTree>
    <p:extLst>
      <p:ext uri="{BB962C8B-B14F-4D97-AF65-F5344CB8AC3E}">
        <p14:creationId xmlns:p14="http://schemas.microsoft.com/office/powerpoint/2010/main" val="635711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地球辐射的计算中，需要判断每个三角形对于卫星和太阳的可见性，只有对于卫星可见，地球辐射才有可能到达卫星。如何对于太阳可见，那么短波和长波辐射都可以到达卫星，如果对于太阳不可见，就只有长波辐射可以到达卫星。</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15</a:t>
            </a:fld>
            <a:endParaRPr lang="en-GB"/>
          </a:p>
        </p:txBody>
      </p:sp>
    </p:spTree>
    <p:extLst>
      <p:ext uri="{BB962C8B-B14F-4D97-AF65-F5344CB8AC3E}">
        <p14:creationId xmlns:p14="http://schemas.microsoft.com/office/powerpoint/2010/main" val="1642056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那么到达卫星的地球辐射到底有多大量级呢？</a:t>
            </a:r>
            <a:endParaRPr lang="en-GB" altLang="zh-CN" dirty="0"/>
          </a:p>
          <a:p>
            <a:r>
              <a:rPr lang="zh-CN" altLang="en-US" dirty="0"/>
              <a:t>这</a:t>
            </a:r>
            <a:r>
              <a:rPr lang="en-US" altLang="zh-CN" dirty="0"/>
              <a:t>2</a:t>
            </a:r>
            <a:r>
              <a:rPr lang="zh-CN" altLang="en-US" dirty="0"/>
              <a:t>张图显示的到达一颗伽利略</a:t>
            </a:r>
            <a:r>
              <a:rPr lang="en-US" altLang="zh-CN" dirty="0"/>
              <a:t>IOV</a:t>
            </a:r>
            <a:r>
              <a:rPr lang="zh-CN" altLang="en-US" dirty="0"/>
              <a:t>卫星的长波辐射和短波辐射的量级。</a:t>
            </a:r>
            <a:endParaRPr lang="en-GB" altLang="zh-CN" dirty="0"/>
          </a:p>
          <a:p>
            <a:endParaRPr lang="en-GB" dirty="0"/>
          </a:p>
          <a:p>
            <a:r>
              <a:rPr lang="zh-CN" altLang="en-US" dirty="0"/>
              <a:t>短波为</a:t>
            </a:r>
            <a:r>
              <a:rPr lang="en-US" altLang="zh-CN" dirty="0"/>
              <a:t>0</a:t>
            </a:r>
            <a:r>
              <a:rPr lang="zh-CN" altLang="en-US" dirty="0"/>
              <a:t>，表示卫星对于太阳不可见。</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16</a:t>
            </a:fld>
            <a:endParaRPr lang="en-GB"/>
          </a:p>
        </p:txBody>
      </p:sp>
    </p:spTree>
    <p:extLst>
      <p:ext uri="{BB962C8B-B14F-4D97-AF65-F5344CB8AC3E}">
        <p14:creationId xmlns:p14="http://schemas.microsoft.com/office/powerpoint/2010/main" val="417228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地球辐射光压的量级大约在</a:t>
            </a:r>
            <a:r>
              <a:rPr lang="en-US" altLang="zh-CN" dirty="0"/>
              <a:t>1 nm/s^2. </a:t>
            </a:r>
            <a:r>
              <a:rPr lang="zh-CN" altLang="en-US" dirty="0"/>
              <a:t>而且主要分布在</a:t>
            </a:r>
            <a:r>
              <a:rPr lang="en-US" altLang="zh-CN" dirty="0"/>
              <a:t>radial </a:t>
            </a:r>
            <a:r>
              <a:rPr lang="zh-CN" altLang="en-US" dirty="0"/>
              <a:t>方向。</a:t>
            </a:r>
            <a:endParaRPr lang="en-US" dirty="0"/>
          </a:p>
          <a:p>
            <a:r>
              <a:rPr lang="en-US" dirty="0"/>
              <a:t>Radial </a:t>
            </a:r>
            <a:r>
              <a:rPr lang="zh-CN" altLang="en-US" dirty="0"/>
              <a:t>方向的加速度变化主要有太阳帆板的姿态引起的，在</a:t>
            </a:r>
            <a:r>
              <a:rPr lang="en-US" altLang="zh-CN" dirty="0"/>
              <a:t>Delta U =90 or 270, </a:t>
            </a:r>
            <a:r>
              <a:rPr lang="zh-CN" altLang="en-US" dirty="0"/>
              <a:t>地球辐射照射太阳帆板的正面和反面。</a:t>
            </a:r>
            <a:endParaRPr lang="en-GB" altLang="zh-CN" dirty="0"/>
          </a:p>
          <a:p>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17</a:t>
            </a:fld>
            <a:endParaRPr lang="en-GB"/>
          </a:p>
        </p:txBody>
      </p:sp>
    </p:spTree>
    <p:extLst>
      <p:ext uri="{BB962C8B-B14F-4D97-AF65-F5344CB8AC3E}">
        <p14:creationId xmlns:p14="http://schemas.microsoft.com/office/powerpoint/2010/main" val="1582993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a:t>
            </a:r>
            <a:r>
              <a:rPr lang="en-US" altLang="zh-CN" dirty="0"/>
              <a:t>3</a:t>
            </a:r>
            <a:r>
              <a:rPr lang="zh-CN" altLang="en-US" dirty="0"/>
              <a:t>部分就是卫星的</a:t>
            </a:r>
            <a:r>
              <a:rPr lang="en-US" altLang="zh-CN" dirty="0"/>
              <a:t>3D</a:t>
            </a:r>
            <a:r>
              <a:rPr lang="zh-CN" altLang="en-US" dirty="0"/>
              <a:t>模型和射线追踪。在建立这些模型之前，我们阅读了大量</a:t>
            </a:r>
            <a:r>
              <a:rPr lang="en-US" altLang="zh-CN" dirty="0"/>
              <a:t>ESA</a:t>
            </a:r>
            <a:r>
              <a:rPr lang="zh-CN" altLang="en-US" dirty="0"/>
              <a:t>所提供的文件，主要包括卫星设计和测试相关的文档。</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18</a:t>
            </a:fld>
            <a:endParaRPr lang="en-GB"/>
          </a:p>
        </p:txBody>
      </p:sp>
    </p:spTree>
    <p:extLst>
      <p:ext uri="{BB962C8B-B14F-4D97-AF65-F5344CB8AC3E}">
        <p14:creationId xmlns:p14="http://schemas.microsoft.com/office/powerpoint/2010/main" val="2152215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这个是根据以上文档建立的</a:t>
            </a:r>
            <a:r>
              <a:rPr lang="en-US" altLang="zh-CN" dirty="0"/>
              <a:t>IOV</a:t>
            </a:r>
            <a:r>
              <a:rPr lang="zh-CN" altLang="en-US" dirty="0"/>
              <a:t>和</a:t>
            </a:r>
            <a:r>
              <a:rPr lang="en-US" altLang="zh-CN" dirty="0"/>
              <a:t>FOC</a:t>
            </a:r>
            <a:r>
              <a:rPr lang="zh-CN" altLang="en-US" dirty="0"/>
              <a:t>卫星星体的三维模型。</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19</a:t>
            </a:fld>
            <a:endParaRPr lang="en-GB"/>
          </a:p>
        </p:txBody>
      </p:sp>
    </p:spTree>
    <p:extLst>
      <p:ext uri="{BB962C8B-B14F-4D97-AF65-F5344CB8AC3E}">
        <p14:creationId xmlns:p14="http://schemas.microsoft.com/office/powerpoint/2010/main" val="292292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GB" dirty="0"/>
              <a:t>我</a:t>
            </a:r>
            <a:r>
              <a:rPr lang="zh-CN" altLang="en-US" dirty="0"/>
              <a:t>博士阶段的工作主要是基于一个</a:t>
            </a:r>
            <a:r>
              <a:rPr lang="en-US" altLang="zh-CN" dirty="0"/>
              <a:t>UCL</a:t>
            </a:r>
            <a:r>
              <a:rPr lang="zh-CN" altLang="en-US" dirty="0"/>
              <a:t>和</a:t>
            </a:r>
            <a:r>
              <a:rPr lang="en-US" altLang="zh-CN" dirty="0"/>
              <a:t>ESA</a:t>
            </a:r>
            <a:r>
              <a:rPr lang="zh-CN" altLang="en-US" dirty="0"/>
              <a:t>的项目</a:t>
            </a:r>
            <a:r>
              <a:rPr lang="en-US" altLang="zh-CN" dirty="0"/>
              <a:t>orbit modelling for long-term prediction for Galileo satellites. </a:t>
            </a:r>
            <a:r>
              <a:rPr lang="zh-CN" altLang="en-US" dirty="0"/>
              <a:t>当然这个项目的主要内容就是建立高精度的伽利略卫星非保守力模型。这些力模型可以用于</a:t>
            </a:r>
            <a:endParaRPr lang="en-GB" altLang="zh-CN" dirty="0"/>
          </a:p>
          <a:p>
            <a:pPr marL="228600" indent="-228600">
              <a:buAutoNum type="arabicPeriod"/>
            </a:pPr>
            <a:r>
              <a:rPr lang="zh-CN" altLang="en-US" dirty="0"/>
              <a:t>用于运控系统确定伽利略卫星的精密轨道。</a:t>
            </a:r>
            <a:endParaRPr lang="en-GB" altLang="zh-CN" dirty="0"/>
          </a:p>
          <a:p>
            <a:pPr marL="228600" indent="-228600">
              <a:buAutoNum type="arabicPeriod"/>
            </a:pPr>
            <a:r>
              <a:rPr lang="zh-CN" altLang="en-GB" dirty="0"/>
              <a:t>精确</a:t>
            </a:r>
            <a:r>
              <a:rPr lang="zh-CN" altLang="en-US" dirty="0"/>
              <a:t>的光压模型支持卫星轨道的长期预报，提高了系统本身的鲁棒性。</a:t>
            </a:r>
            <a:endParaRPr lang="en-GB" altLang="zh-CN" dirty="0"/>
          </a:p>
          <a:p>
            <a:pPr marL="228600" indent="-228600">
              <a:buAutoNum type="arabicPeriod"/>
            </a:pPr>
            <a:r>
              <a:rPr lang="zh-CN" altLang="en-GB" dirty="0"/>
              <a:t>精确</a:t>
            </a:r>
            <a:r>
              <a:rPr lang="zh-CN" altLang="en-US" dirty="0"/>
              <a:t>的力模型嵌入到接收机固件中，大幅度的减少</a:t>
            </a:r>
            <a:r>
              <a:rPr lang="en-US" altLang="zh-CN" dirty="0"/>
              <a:t>TTFF</a:t>
            </a:r>
            <a:r>
              <a:rPr lang="zh-CN" altLang="en-US" dirty="0"/>
              <a:t>，提高紧急情况下</a:t>
            </a:r>
            <a:r>
              <a:rPr lang="en-US" altLang="zh-CN" dirty="0"/>
              <a:t>GNSS</a:t>
            </a:r>
            <a:r>
              <a:rPr lang="zh-CN" altLang="en-US" dirty="0"/>
              <a:t>的可用性。</a:t>
            </a:r>
            <a:endParaRPr lang="en-GB" altLang="zh-CN" dirty="0"/>
          </a:p>
          <a:p>
            <a:r>
              <a:rPr lang="zh-CN" altLang="en-US" dirty="0"/>
              <a:t>项目主要的目标如下：</a:t>
            </a:r>
            <a:endParaRPr lang="en-GB" altLang="zh-CN" dirty="0"/>
          </a:p>
          <a:p>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a:t>
            </a:fld>
            <a:endParaRPr lang="en-GB"/>
          </a:p>
        </p:txBody>
      </p:sp>
    </p:spTree>
    <p:extLst>
      <p:ext uri="{BB962C8B-B14F-4D97-AF65-F5344CB8AC3E}">
        <p14:creationId xmlns:p14="http://schemas.microsoft.com/office/powerpoint/2010/main" val="1540224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演示射线追踪</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20</a:t>
            </a:fld>
            <a:endParaRPr lang="en-GB"/>
          </a:p>
        </p:txBody>
      </p:sp>
    </p:spTree>
    <p:extLst>
      <p:ext uri="{BB962C8B-B14F-4D97-AF65-F5344CB8AC3E}">
        <p14:creationId xmlns:p14="http://schemas.microsoft.com/office/powerpoint/2010/main" val="3931924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射线追踪中有</a:t>
            </a:r>
            <a:r>
              <a:rPr lang="en-US" altLang="zh-CN" dirty="0"/>
              <a:t>2</a:t>
            </a:r>
            <a:r>
              <a:rPr lang="zh-CN" altLang="en-US" dirty="0"/>
              <a:t>个关键参数，一个是</a:t>
            </a:r>
            <a:r>
              <a:rPr lang="en-US" altLang="zh-CN" dirty="0"/>
              <a:t>pixel spacing</a:t>
            </a:r>
            <a:r>
              <a:rPr lang="zh-CN" altLang="en-US" dirty="0"/>
              <a:t>。第二个是最大的反射次数。这</a:t>
            </a:r>
            <a:r>
              <a:rPr lang="en-US" altLang="zh-CN" dirty="0"/>
              <a:t>2</a:t>
            </a:r>
            <a:r>
              <a:rPr lang="zh-CN" altLang="en-US" dirty="0"/>
              <a:t>个参数调节计算效率和准确度之间的平衡。这里我们选择</a:t>
            </a:r>
            <a:r>
              <a:rPr lang="en-US" altLang="zh-CN" dirty="0"/>
              <a:t>0.1mm</a:t>
            </a:r>
            <a:r>
              <a:rPr lang="zh-CN" altLang="en-US" dirty="0"/>
              <a:t>的大小作为我们比较的真值。</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21</a:t>
            </a:fld>
            <a:endParaRPr lang="en-GB"/>
          </a:p>
        </p:txBody>
      </p:sp>
    </p:spTree>
    <p:extLst>
      <p:ext uri="{BB962C8B-B14F-4D97-AF65-F5344CB8AC3E}">
        <p14:creationId xmlns:p14="http://schemas.microsoft.com/office/powerpoint/2010/main" val="1656359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第二个关键的参数就是最大的反射次数。我们选择</a:t>
            </a:r>
            <a:r>
              <a:rPr lang="en-US" altLang="zh-CN" dirty="0"/>
              <a:t>10</a:t>
            </a:r>
            <a:r>
              <a:rPr lang="zh-CN" altLang="en-US" dirty="0"/>
              <a:t>次反射作为比较的真值。</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22</a:t>
            </a:fld>
            <a:endParaRPr lang="en-GB"/>
          </a:p>
        </p:txBody>
      </p:sp>
    </p:spTree>
    <p:extLst>
      <p:ext uri="{BB962C8B-B14F-4D97-AF65-F5344CB8AC3E}">
        <p14:creationId xmlns:p14="http://schemas.microsoft.com/office/powerpoint/2010/main" val="2966031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reflections as truth, the difference between 1 reflection and 3 reflections.</a:t>
            </a:r>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23</a:t>
            </a:fld>
            <a:endParaRPr lang="en-GB"/>
          </a:p>
        </p:txBody>
      </p:sp>
    </p:spTree>
    <p:extLst>
      <p:ext uri="{BB962C8B-B14F-4D97-AF65-F5344CB8AC3E}">
        <p14:creationId xmlns:p14="http://schemas.microsoft.com/office/powerpoint/2010/main" val="1727833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reflections as truth, the difference between 1 reflection and 3 reflections.</a:t>
            </a:r>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24</a:t>
            </a:fld>
            <a:endParaRPr lang="en-GB"/>
          </a:p>
        </p:txBody>
      </p:sp>
    </p:spTree>
    <p:extLst>
      <p:ext uri="{BB962C8B-B14F-4D97-AF65-F5344CB8AC3E}">
        <p14:creationId xmlns:p14="http://schemas.microsoft.com/office/powerpoint/2010/main" val="1153264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Grid file </a:t>
            </a:r>
            <a:r>
              <a:rPr lang="zh-CN" altLang="en-US" dirty="0"/>
              <a:t>可以</a:t>
            </a:r>
            <a:r>
              <a:rPr lang="en-US" altLang="zh-CN" dirty="0"/>
              <a:t>99%</a:t>
            </a:r>
            <a:r>
              <a:rPr lang="zh-CN" altLang="en-US" dirty="0"/>
              <a:t> 达到</a:t>
            </a:r>
            <a:r>
              <a:rPr lang="en-US" altLang="zh-CN" dirty="0"/>
              <a:t>0.1</a:t>
            </a:r>
            <a:r>
              <a:rPr lang="zh-CN" altLang="en-US" dirty="0"/>
              <a:t> </a:t>
            </a:r>
            <a:r>
              <a:rPr lang="en-US" altLang="zh-CN" dirty="0"/>
              <a:t>nm/s^2 </a:t>
            </a:r>
            <a:r>
              <a:rPr lang="zh-CN" altLang="en-US" dirty="0"/>
              <a:t>的精度</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25</a:t>
            </a:fld>
            <a:endParaRPr lang="en-GB"/>
          </a:p>
        </p:txBody>
      </p:sp>
    </p:spTree>
    <p:extLst>
      <p:ext uri="{BB962C8B-B14F-4D97-AF65-F5344CB8AC3E}">
        <p14:creationId xmlns:p14="http://schemas.microsoft.com/office/powerpoint/2010/main" val="1401349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基于物理的光压模型很难包含所有的力学效应，所以需要一个经验模型来吸收没有建模的物理效应。</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26</a:t>
            </a:fld>
            <a:endParaRPr lang="en-GB"/>
          </a:p>
        </p:txBody>
      </p:sp>
    </p:spTree>
    <p:extLst>
      <p:ext uri="{BB962C8B-B14F-4D97-AF65-F5344CB8AC3E}">
        <p14:creationId xmlns:p14="http://schemas.microsoft.com/office/powerpoint/2010/main" val="834297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通过定轨得到的经验模型参数恢复光压加速度。</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28</a:t>
            </a:fld>
            <a:endParaRPr lang="en-GB"/>
          </a:p>
        </p:txBody>
      </p:sp>
    </p:spTree>
    <p:extLst>
      <p:ext uri="{BB962C8B-B14F-4D97-AF65-F5344CB8AC3E}">
        <p14:creationId xmlns:p14="http://schemas.microsoft.com/office/powerpoint/2010/main" val="4129041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Galileo FOC satellites (E22)</a:t>
            </a:r>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29</a:t>
            </a:fld>
            <a:endParaRPr lang="en-GB"/>
          </a:p>
        </p:txBody>
      </p:sp>
    </p:spTree>
    <p:extLst>
      <p:ext uri="{BB962C8B-B14F-4D97-AF65-F5344CB8AC3E}">
        <p14:creationId xmlns:p14="http://schemas.microsoft.com/office/powerpoint/2010/main" val="2543525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接下来是一部分结果。</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30</a:t>
            </a:fld>
            <a:endParaRPr lang="en-GB"/>
          </a:p>
        </p:txBody>
      </p:sp>
    </p:spTree>
    <p:extLst>
      <p:ext uri="{BB962C8B-B14F-4D97-AF65-F5344CB8AC3E}">
        <p14:creationId xmlns:p14="http://schemas.microsoft.com/office/powerpoint/2010/main" val="2738355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关于这个项目，</a:t>
            </a:r>
            <a:r>
              <a:rPr lang="en-US" dirty="0"/>
              <a:t>ESA</a:t>
            </a:r>
            <a:r>
              <a:rPr lang="zh-CN" altLang="en-US" dirty="0"/>
              <a:t>发了</a:t>
            </a:r>
            <a:r>
              <a:rPr lang="en-US" altLang="zh-CN" dirty="0"/>
              <a:t>2</a:t>
            </a:r>
            <a:r>
              <a:rPr lang="zh-CN" altLang="en-US" dirty="0"/>
              <a:t>个合同给</a:t>
            </a:r>
            <a:r>
              <a:rPr lang="en-US" altLang="zh-CN" dirty="0"/>
              <a:t>2</a:t>
            </a:r>
            <a:r>
              <a:rPr lang="zh-CN" altLang="en-US" dirty="0"/>
              <a:t>个不同的组，分别是</a:t>
            </a:r>
            <a:endParaRPr lang="en-GB" altLang="zh-CN" dirty="0"/>
          </a:p>
          <a:p>
            <a:r>
              <a:rPr lang="zh-CN" altLang="en-US" dirty="0"/>
              <a:t>当然我们</a:t>
            </a:r>
            <a:r>
              <a:rPr lang="en-US" altLang="zh-CN" dirty="0"/>
              <a:t>UCL</a:t>
            </a:r>
            <a:r>
              <a:rPr lang="zh-CN" altLang="en-US" dirty="0"/>
              <a:t>属于是第一个组，我们所采用的方法是通过物理建模的方式来建立非保守力模型。</a:t>
            </a:r>
            <a:endParaRPr lang="en-GB" altLang="zh-CN" dirty="0"/>
          </a:p>
          <a:p>
            <a:r>
              <a:rPr lang="zh-CN" altLang="en-US" dirty="0"/>
              <a:t>另外一组，主要是伯尔尼大学，他们主要采用</a:t>
            </a:r>
            <a:r>
              <a:rPr lang="en-US" altLang="zh-CN" dirty="0"/>
              <a:t>ECOM</a:t>
            </a:r>
            <a:r>
              <a:rPr lang="zh-CN" altLang="en-US" dirty="0"/>
              <a:t>经验模型来进行轨道预报。</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3</a:t>
            </a:fld>
            <a:endParaRPr lang="en-GB"/>
          </a:p>
        </p:txBody>
      </p:sp>
    </p:spTree>
    <p:extLst>
      <p:ext uri="{BB962C8B-B14F-4D97-AF65-F5344CB8AC3E}">
        <p14:creationId xmlns:p14="http://schemas.microsoft.com/office/powerpoint/2010/main" val="4282142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34</a:t>
            </a:fld>
            <a:endParaRPr lang="en-GB"/>
          </a:p>
        </p:txBody>
      </p:sp>
    </p:spTree>
    <p:extLst>
      <p:ext uri="{BB962C8B-B14F-4D97-AF65-F5344CB8AC3E}">
        <p14:creationId xmlns:p14="http://schemas.microsoft.com/office/powerpoint/2010/main" val="3361001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Results of POD analysis in NAPEOS</a:t>
            </a:r>
          </a:p>
          <a:p>
            <a:r>
              <a:rPr lang="en-US" sz="1200" dirty="0"/>
              <a:t>2-day orbit overlap</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35</a:t>
            </a:fld>
            <a:endParaRPr lang="en-GB"/>
          </a:p>
        </p:txBody>
      </p:sp>
    </p:spTree>
    <p:extLst>
      <p:ext uri="{BB962C8B-B14F-4D97-AF65-F5344CB8AC3E}">
        <p14:creationId xmlns:p14="http://schemas.microsoft.com/office/powerpoint/2010/main" val="2566086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txBox="1">
            <a:spLocks noGrp="1" noChangeArrowheads="1"/>
          </p:cNvSpPr>
          <p:nvPr/>
        </p:nvSpPr>
        <p:spPr bwMode="auto">
          <a:xfrm>
            <a:off x="3777607" y="9428583"/>
            <a:ext cx="2889938" cy="496332"/>
          </a:xfrm>
          <a:prstGeom prst="rect">
            <a:avLst/>
          </a:prstGeom>
          <a:noFill/>
          <a:ln w="9525">
            <a:noFill/>
            <a:miter lim="800000"/>
            <a:headEnd/>
            <a:tailEnd/>
          </a:ln>
        </p:spPr>
        <p:txBody>
          <a:bodyPr anchor="b">
            <a:prstTxWarp prst="textNoShape">
              <a:avLst/>
            </a:prstTxWarp>
          </a:bodyPr>
          <a:lstStyle/>
          <a:p>
            <a:pPr algn="r"/>
            <a:fld id="{3ABB0016-1B3C-483E-B821-6E81D105C005}" type="slidenum">
              <a:rPr lang="en-US" sz="1200"/>
              <a:pPr algn="r"/>
              <a:t>4</a:t>
            </a:fld>
            <a:endParaRPr lang="en-US" sz="1200"/>
          </a:p>
        </p:txBody>
      </p:sp>
      <p:sp>
        <p:nvSpPr>
          <p:cNvPr id="788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8851" name="Rectangle 3"/>
          <p:cNvSpPr>
            <a:spLocks noGrp="1" noChangeArrowheads="1"/>
          </p:cNvSpPr>
          <p:nvPr>
            <p:ph type="body" idx="1"/>
          </p:nvPr>
        </p:nvSpPr>
        <p:spPr bwMode="auto">
          <a:noFill/>
          <a:ln>
            <a:solidFill>
              <a:srgbClr val="000000"/>
            </a:solidFill>
            <a:miter lim="800000"/>
            <a:headEnd/>
            <a:tailEnd/>
          </a:ln>
        </p:spPr>
        <p:txBody>
          <a:bodyPr/>
          <a:lstStyle/>
          <a:p>
            <a:pPr eaLnBrk="1" hangingPunct="1">
              <a:spcBef>
                <a:spcPct val="0"/>
              </a:spcBef>
            </a:pPr>
            <a:endParaRPr lang="en-US" altLang="zh-CN" sz="1100" dirty="0"/>
          </a:p>
          <a:p>
            <a:pPr eaLnBrk="1" hangingPunct="1">
              <a:spcBef>
                <a:spcPct val="0"/>
              </a:spcBef>
            </a:pPr>
            <a:r>
              <a:rPr lang="zh-CN" altLang="en-US" sz="1100" dirty="0"/>
              <a:t>伽利略有</a:t>
            </a:r>
            <a:r>
              <a:rPr lang="en-US" altLang="zh-CN" sz="1100" dirty="0"/>
              <a:t>3</a:t>
            </a:r>
            <a:r>
              <a:rPr lang="zh-CN" altLang="en-US" sz="1100" dirty="0"/>
              <a:t>个轨道平面，每个轨道</a:t>
            </a:r>
            <a:r>
              <a:rPr lang="en-US" altLang="zh-CN" sz="1100" dirty="0"/>
              <a:t>8</a:t>
            </a:r>
            <a:r>
              <a:rPr lang="zh-CN" altLang="en-US" sz="1100" dirty="0"/>
              <a:t>颗星，目前在轨的已经有</a:t>
            </a:r>
            <a:r>
              <a:rPr lang="en-US" altLang="zh-CN" sz="1100" dirty="0"/>
              <a:t>22</a:t>
            </a:r>
            <a:r>
              <a:rPr lang="zh-CN" altLang="en-US" sz="1100" dirty="0"/>
              <a:t>颗星了。预计今年应该能完成星座建设。当然北斗也差不多今年能完成吧。当一颗伽利略卫星在太空飞行时，作用在卫星上的力决定了卫星现在在哪里以及未来要去哪里。</a:t>
            </a:r>
            <a:endParaRPr lang="en-US" altLang="zh-CN" sz="1100" dirty="0"/>
          </a:p>
          <a:p>
            <a:pPr eaLnBrk="1" hangingPunct="1">
              <a:spcBef>
                <a:spcPct val="0"/>
              </a:spcBef>
            </a:pPr>
            <a:r>
              <a:rPr lang="zh-CN" altLang="en-US" sz="1100" dirty="0"/>
              <a:t>作用在卫星上最大的力就是地球的引力，然后是其他星体的引力，比如太阳，月球等。</a:t>
            </a:r>
            <a:endParaRPr lang="en-GB" altLang="zh-CN" sz="1100" dirty="0"/>
          </a:p>
          <a:p>
            <a:pPr eaLnBrk="1" hangingPunct="1">
              <a:spcBef>
                <a:spcPct val="0"/>
              </a:spcBef>
            </a:pPr>
            <a:r>
              <a:rPr lang="zh-CN" altLang="en-GB" sz="1100" dirty="0"/>
              <a:t>除</a:t>
            </a:r>
            <a:r>
              <a:rPr lang="zh-CN" altLang="en-US" sz="1100" dirty="0"/>
              <a:t>此之外就是非保守力了，</a:t>
            </a:r>
            <a:endParaRPr lang="en-GB" altLang="zh-CN" sz="1100" dirty="0"/>
          </a:p>
          <a:p>
            <a:pPr eaLnBrk="1" hangingPunct="1">
              <a:spcBef>
                <a:spcPct val="0"/>
              </a:spcBef>
            </a:pPr>
            <a:r>
              <a:rPr lang="zh-CN" altLang="en-US" sz="1100" dirty="0"/>
              <a:t>本研究的重点就是这些非保守辐射力的建模。</a:t>
            </a:r>
            <a:endParaRPr lang="en-US" sz="1100" dirty="0"/>
          </a:p>
        </p:txBody>
      </p:sp>
    </p:spTree>
    <p:extLst>
      <p:ext uri="{BB962C8B-B14F-4D97-AF65-F5344CB8AC3E}">
        <p14:creationId xmlns:p14="http://schemas.microsoft.com/office/powerpoint/2010/main" val="417387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radiation pressure?</a:t>
            </a:r>
          </a:p>
          <a:p>
            <a:r>
              <a:rPr lang="zh-CN" altLang="en-US" dirty="0"/>
              <a:t>那么到底什么是光压呢？ 根据辐射源的不同，光压可以分为</a:t>
            </a:r>
            <a:r>
              <a:rPr lang="en-US" altLang="zh-CN" dirty="0"/>
              <a:t>2</a:t>
            </a:r>
            <a:r>
              <a:rPr lang="zh-CN" altLang="en-US" dirty="0"/>
              <a:t>个类型的，主动型的和被动型的。</a:t>
            </a:r>
            <a:endParaRPr lang="en-GB" altLang="zh-CN" dirty="0"/>
          </a:p>
          <a:p>
            <a:r>
              <a:rPr lang="zh-CN" altLang="en-US" dirty="0"/>
              <a:t>被动型是指辐射源来自于星体外，而主动型是指辐射是由星体本身产生的。</a:t>
            </a:r>
            <a:r>
              <a:rPr lang="zh-CN" altLang="en-GB" dirty="0"/>
              <a:t>当</a:t>
            </a:r>
            <a:r>
              <a:rPr lang="zh-CN" altLang="en-US" dirty="0"/>
              <a:t>一束光照射到卫星表面是，实际上可以把光看成是一束光子。每个光子都有动量。</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5</a:t>
            </a:fld>
            <a:endParaRPr lang="en-GB"/>
          </a:p>
        </p:txBody>
      </p:sp>
    </p:spTree>
    <p:extLst>
      <p:ext uri="{BB962C8B-B14F-4D97-AF65-F5344CB8AC3E}">
        <p14:creationId xmlns:p14="http://schemas.microsoft.com/office/powerpoint/2010/main" val="2368202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光压的建模主要可以分为</a:t>
            </a:r>
            <a:r>
              <a:rPr lang="en-US" altLang="zh-CN" dirty="0"/>
              <a:t>2</a:t>
            </a:r>
            <a:r>
              <a:rPr lang="zh-CN" altLang="en-US" dirty="0"/>
              <a:t>部分，第一部分就是辐射流量的建模，第二部分就是辐射是如何与卫星表面相互作用的。</a:t>
            </a:r>
            <a:endParaRPr lang="en-GB" altLang="zh-CN" dirty="0"/>
          </a:p>
          <a:p>
            <a:r>
              <a:rPr lang="zh-CN" altLang="en-US" dirty="0"/>
              <a:t>第一部分主要包括。。。。。， 我想重点讲一下卫星在地影期间阴影函数的建模和地球辐射的建模。</a:t>
            </a:r>
            <a:endParaRPr lang="en-GB" altLang="zh-CN" dirty="0"/>
          </a:p>
          <a:p>
            <a:r>
              <a:rPr lang="zh-CN" altLang="en-US" dirty="0"/>
              <a:t>第二部分主要包括。。。。。，我主要想讲一下辐射和卫星表面的相互作用。</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6</a:t>
            </a:fld>
            <a:endParaRPr lang="en-GB"/>
          </a:p>
        </p:txBody>
      </p:sp>
    </p:spTree>
    <p:extLst>
      <p:ext uri="{BB962C8B-B14F-4D97-AF65-F5344CB8AC3E}">
        <p14:creationId xmlns:p14="http://schemas.microsoft.com/office/powerpoint/2010/main" val="1407722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目前被广泛使用的阴影函数模型是</a:t>
            </a:r>
            <a:r>
              <a:rPr lang="en-US" altLang="zh-CN" dirty="0"/>
              <a:t>SECM</a:t>
            </a:r>
            <a:r>
              <a:rPr lang="zh-CN" altLang="en-US" dirty="0"/>
              <a:t>，这个模型把地球和太阳都当作球体，通过计算太阳和地球的重叠面积来计算阴影函数。</a:t>
            </a:r>
            <a:endParaRPr lang="en-US" dirty="0"/>
          </a:p>
          <a:p>
            <a:endParaRPr lang="en-GB" dirty="0"/>
          </a:p>
          <a:p>
            <a:r>
              <a:rPr lang="zh-CN" altLang="en-GB" dirty="0"/>
              <a:t>这个</a:t>
            </a:r>
            <a:r>
              <a:rPr lang="zh-CN" altLang="en-US" dirty="0"/>
              <a:t>模型有</a:t>
            </a:r>
            <a:r>
              <a:rPr lang="en-US" altLang="zh-CN" dirty="0"/>
              <a:t>2</a:t>
            </a:r>
            <a:r>
              <a:rPr lang="zh-CN" altLang="en-US" dirty="0"/>
              <a:t>个问题，第一个地球更接近于一个椭球，第二个就是地球的大气层会对太阳辐射有吸收，折射和散射等效应，导致太阳辐射的减弱。</a:t>
            </a:r>
            <a:endParaRPr lang="en-US" altLang="zh-CN" dirty="0"/>
          </a:p>
          <a:p>
            <a:endParaRPr lang="en-US" dirty="0"/>
          </a:p>
          <a:p>
            <a:r>
              <a:rPr lang="zh-CN" altLang="en-US" dirty="0"/>
              <a:t>第一个问题可以通过透视投影的方法来解决。</a:t>
            </a:r>
            <a:endParaRPr lang="en-GB" altLang="zh-CN" dirty="0"/>
          </a:p>
          <a:p>
            <a:r>
              <a:rPr lang="zh-CN" altLang="en-US" dirty="0"/>
              <a:t>第二个问题可以通过近似函数的方法来解决。</a:t>
            </a:r>
            <a:endParaRPr lang="en-US"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7</a:t>
            </a:fld>
            <a:endParaRPr lang="en-GB"/>
          </a:p>
        </p:txBody>
      </p:sp>
    </p:spTree>
    <p:extLst>
      <p:ext uri="{BB962C8B-B14F-4D97-AF65-F5344CB8AC3E}">
        <p14:creationId xmlns:p14="http://schemas.microsoft.com/office/powerpoint/2010/main" val="360066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假设在卫星上有一个相机，这个相机对准太阳的质心。拍一张太阳和地球的照片，那么在照片上地球，地球大气层以及固体地球的投影之间的关系可以用来计算阴影函数。</a:t>
            </a:r>
            <a:endParaRPr lang="en-GB" altLang="zh-CN" dirty="0"/>
          </a:p>
          <a:p>
            <a:r>
              <a:rPr lang="zh-CN" altLang="en-US" dirty="0"/>
              <a:t>右边这张图展示的是</a:t>
            </a:r>
            <a:r>
              <a:rPr lang="en-US" altLang="zh-CN" dirty="0"/>
              <a:t>5</a:t>
            </a:r>
            <a:r>
              <a:rPr lang="zh-CN" altLang="en-US" dirty="0"/>
              <a:t>种太阳和地球投影之间可能的位置关系。</a:t>
            </a:r>
            <a:endParaRPr lang="en-GB" altLang="zh-CN" dirty="0"/>
          </a:p>
          <a:p>
            <a:r>
              <a:rPr lang="zh-CN" altLang="en-US" dirty="0"/>
              <a:t>情况</a:t>
            </a:r>
            <a:r>
              <a:rPr lang="en-US" altLang="zh-CN" dirty="0"/>
              <a:t>a</a:t>
            </a:r>
            <a:r>
              <a:rPr lang="zh-CN" altLang="en-US" dirty="0"/>
              <a:t>和情况</a:t>
            </a:r>
            <a:r>
              <a:rPr lang="en-US" altLang="zh-CN" dirty="0"/>
              <a:t>e</a:t>
            </a:r>
            <a:r>
              <a:rPr lang="zh-CN" altLang="en-US" dirty="0"/>
              <a:t>比较容易处理，</a:t>
            </a:r>
            <a:r>
              <a:rPr lang="en-US" altLang="zh-CN" dirty="0"/>
              <a:t>a</a:t>
            </a:r>
            <a:r>
              <a:rPr lang="zh-CN" altLang="en-US" dirty="0"/>
              <a:t>是没有任何遮挡，</a:t>
            </a:r>
            <a:r>
              <a:rPr lang="en-US" altLang="zh-CN" dirty="0"/>
              <a:t>e</a:t>
            </a:r>
            <a:r>
              <a:rPr lang="zh-CN" altLang="en-US" dirty="0"/>
              <a:t>是太阳完全被遮挡。</a:t>
            </a:r>
            <a:endParaRPr lang="en-GB" altLang="zh-CN" dirty="0"/>
          </a:p>
          <a:p>
            <a:r>
              <a:rPr lang="zh-CN" altLang="en-US" dirty="0"/>
              <a:t>情况</a:t>
            </a:r>
            <a:r>
              <a:rPr lang="en-US" altLang="zh-CN" dirty="0" err="1"/>
              <a:t>b,c</a:t>
            </a:r>
            <a:r>
              <a:rPr lang="zh-CN" altLang="en-US" dirty="0"/>
              <a:t>和</a:t>
            </a:r>
            <a:r>
              <a:rPr lang="en-US" altLang="zh-CN" dirty="0"/>
              <a:t>d</a:t>
            </a:r>
            <a:r>
              <a:rPr lang="zh-CN" altLang="en-US" dirty="0"/>
              <a:t>都有一部分在大气层中，如何来处理这</a:t>
            </a:r>
            <a:r>
              <a:rPr lang="en-US" altLang="zh-CN" dirty="0"/>
              <a:t>3</a:t>
            </a:r>
            <a:r>
              <a:rPr lang="zh-CN" altLang="en-US" dirty="0"/>
              <a:t>种情况了？</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8</a:t>
            </a:fld>
            <a:endParaRPr lang="en-GB"/>
          </a:p>
        </p:txBody>
      </p:sp>
    </p:spTree>
    <p:extLst>
      <p:ext uri="{BB962C8B-B14F-4D97-AF65-F5344CB8AC3E}">
        <p14:creationId xmlns:p14="http://schemas.microsoft.com/office/powerpoint/2010/main" val="4031976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大气层从地面一直到大气层的边界，大气密度是逐渐减小的。而大气密度大的地方对太阳辐射的减弱作用比较明显。因此我们有一个</a:t>
            </a:r>
            <a:r>
              <a:rPr lang="en-US" altLang="zh-CN" dirty="0"/>
              <a:t>radiation reduction function</a:t>
            </a:r>
            <a:r>
              <a:rPr lang="zh-CN" altLang="en-US" dirty="0"/>
              <a:t>用来描述大气层对太阳辐射的削弱作用。假设大气层的厚度是</a:t>
            </a:r>
            <a:r>
              <a:rPr lang="en-US" altLang="zh-CN" dirty="0"/>
              <a:t>H0,</a:t>
            </a:r>
            <a:r>
              <a:rPr lang="zh-CN" altLang="en-US" dirty="0"/>
              <a:t> 高度为</a:t>
            </a:r>
            <a:r>
              <a:rPr lang="en-US" altLang="zh-CN" dirty="0"/>
              <a:t>h</a:t>
            </a:r>
            <a:r>
              <a:rPr lang="zh-CN" altLang="en-US" dirty="0"/>
              <a:t>处的</a:t>
            </a:r>
            <a:r>
              <a:rPr lang="en-US" altLang="zh-CN" dirty="0"/>
              <a:t>radiation reduction function</a:t>
            </a:r>
            <a:r>
              <a:rPr lang="zh-CN" altLang="en-US" dirty="0"/>
              <a:t>的值用左边的式子表示。</a:t>
            </a:r>
            <a:endParaRPr lang="en-GB" altLang="zh-CN" dirty="0"/>
          </a:p>
          <a:p>
            <a:endParaRPr lang="en-GB" dirty="0"/>
          </a:p>
          <a:p>
            <a:r>
              <a:rPr lang="zh-CN" altLang="en-US" dirty="0"/>
              <a:t>针对于</a:t>
            </a:r>
            <a:r>
              <a:rPr lang="en-US" altLang="zh-CN" dirty="0" err="1"/>
              <a:t>b,c,d</a:t>
            </a:r>
            <a:r>
              <a:rPr lang="zh-CN" altLang="en-US" dirty="0"/>
              <a:t>三种情况，用地球近端和远端的</a:t>
            </a:r>
            <a:r>
              <a:rPr lang="en-US" altLang="zh-CN" dirty="0"/>
              <a:t>radiation reduction function</a:t>
            </a:r>
            <a:r>
              <a:rPr lang="zh-CN" altLang="en-US" dirty="0"/>
              <a:t>的平均值来表示整个大气层中部分的</a:t>
            </a:r>
            <a:r>
              <a:rPr lang="en-US" altLang="zh-CN" dirty="0"/>
              <a:t>radiation reduction function.</a:t>
            </a:r>
            <a:endParaRPr lang="en-US" dirty="0"/>
          </a:p>
        </p:txBody>
      </p:sp>
      <p:sp>
        <p:nvSpPr>
          <p:cNvPr id="4" name="Slide Number Placeholder 3"/>
          <p:cNvSpPr>
            <a:spLocks noGrp="1"/>
          </p:cNvSpPr>
          <p:nvPr>
            <p:ph type="sldNum" sz="quarter" idx="5"/>
          </p:nvPr>
        </p:nvSpPr>
        <p:spPr/>
        <p:txBody>
          <a:bodyPr/>
          <a:lstStyle/>
          <a:p>
            <a:pPr>
              <a:defRPr/>
            </a:pPr>
            <a:fld id="{6160415D-F609-44FB-BEF4-E38FE490BB26}" type="slidenum">
              <a:rPr lang="en-GB" smtClean="0"/>
              <a:pPr>
                <a:defRPr/>
              </a:pPr>
              <a:t>9</a:t>
            </a:fld>
            <a:endParaRPr lang="en-GB"/>
          </a:p>
        </p:txBody>
      </p:sp>
    </p:spTree>
    <p:extLst>
      <p:ext uri="{BB962C8B-B14F-4D97-AF65-F5344CB8AC3E}">
        <p14:creationId xmlns:p14="http://schemas.microsoft.com/office/powerpoint/2010/main" val="3837298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30" descr="GRAD"/>
          <p:cNvPicPr>
            <a:picLocks noChangeAspect="1" noChangeArrowheads="1"/>
          </p:cNvPicPr>
          <p:nvPr userDrawn="1"/>
        </p:nvPicPr>
        <p:blipFill>
          <a:blip r:embed="rId2" cstate="print"/>
          <a:srcRect/>
          <a:stretch>
            <a:fillRect/>
          </a:stretch>
        </p:blipFill>
        <p:spPr bwMode="auto">
          <a:xfrm>
            <a:off x="0" y="1588"/>
            <a:ext cx="9145588" cy="6853237"/>
          </a:xfrm>
          <a:prstGeom prst="rect">
            <a:avLst/>
          </a:prstGeom>
          <a:noFill/>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r>
              <a:rPr lang="en-US"/>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r>
              <a:rPr lang="en-US"/>
              <a:t>Click to edit Master subtitle style</a:t>
            </a:r>
          </a:p>
        </p:txBody>
      </p:sp>
      <p:sp>
        <p:nvSpPr>
          <p:cNvPr id="5" name="Rectangle 9"/>
          <p:cNvSpPr>
            <a:spLocks noGrp="1" noChangeArrowheads="1"/>
          </p:cNvSpPr>
          <p:nvPr>
            <p:ph type="ftr" sz="quarter" idx="10"/>
          </p:nvPr>
        </p:nvSpPr>
        <p:spPr bwMode="auto">
          <a:xfrm>
            <a:off x="323850" y="6245225"/>
            <a:ext cx="8496300"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algn="ctr">
              <a:defRPr sz="1400">
                <a:latin typeface="Arial" charset="0"/>
                <a:ea typeface="+mn-ea"/>
                <a:cs typeface="+mn-cs"/>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32" descr="GRAD"/>
          <p:cNvPicPr>
            <a:picLocks noChangeAspect="1" noChangeArrowheads="1"/>
          </p:cNvPicPr>
          <p:nvPr userDrawn="1"/>
        </p:nvPicPr>
        <p:blipFill>
          <a:blip r:embed="rId2" cstate="print"/>
          <a:srcRect/>
          <a:stretch>
            <a:fillRect/>
          </a:stretch>
        </p:blipFill>
        <p:spPr bwMode="auto">
          <a:xfrm>
            <a:off x="0" y="1588"/>
            <a:ext cx="9145588" cy="6856412"/>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sldNum" sz="quarter" idx="10"/>
          </p:nvPr>
        </p:nvSpPr>
        <p:spPr/>
        <p:txBody>
          <a:bodyPr/>
          <a:lstStyle>
            <a:lvl1pPr>
              <a:defRPr/>
            </a:lvl1pPr>
          </a:lstStyle>
          <a:p>
            <a:pPr>
              <a:defRPr/>
            </a:pPr>
            <a:fld id="{EADE4E09-2F69-47E3-B55E-919AD7F33D8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bwMode="auto">
          <a:xfrm>
            <a:off x="330200" y="908050"/>
            <a:ext cx="8489950"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0772" name="Rectangle 3"/>
          <p:cNvSpPr>
            <a:spLocks noGrp="1" noChangeArrowheads="1"/>
          </p:cNvSpPr>
          <p:nvPr>
            <p:ph type="body" idx="1"/>
          </p:nvPr>
        </p:nvSpPr>
        <p:spPr bwMode="auto">
          <a:xfrm>
            <a:off x="330200" y="2708275"/>
            <a:ext cx="8489950" cy="3457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7812088" y="6337300"/>
            <a:ext cx="1008062"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latin typeface="Arial" charset="0"/>
                <a:ea typeface="+mn-ea"/>
                <a:cs typeface="+mn-cs"/>
              </a:defRPr>
            </a:lvl1pPr>
          </a:lstStyle>
          <a:p>
            <a:pPr>
              <a:defRPr/>
            </a:pPr>
            <a:fld id="{39E06556-756A-413F-BD38-55471660660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charset="0"/>
          <a:ea typeface="ＭＳ Ｐゴシック" pitchFamily="84" charset="-128"/>
          <a:cs typeface="ＭＳ Ｐゴシック" pitchFamily="84" charset="-128"/>
        </a:defRPr>
      </a:lvl2pPr>
      <a:lvl3pPr algn="l" rtl="0" eaLnBrk="0" fontAlgn="base" hangingPunct="0">
        <a:spcBef>
          <a:spcPct val="0"/>
        </a:spcBef>
        <a:spcAft>
          <a:spcPct val="0"/>
        </a:spcAft>
        <a:defRPr sz="3000" b="1">
          <a:solidFill>
            <a:schemeClr val="tx2"/>
          </a:solidFill>
          <a:latin typeface="Arial" charset="0"/>
          <a:ea typeface="ＭＳ Ｐゴシック" pitchFamily="84" charset="-128"/>
          <a:cs typeface="ＭＳ Ｐゴシック" pitchFamily="84" charset="-128"/>
        </a:defRPr>
      </a:lvl3pPr>
      <a:lvl4pPr algn="l" rtl="0" eaLnBrk="0" fontAlgn="base" hangingPunct="0">
        <a:spcBef>
          <a:spcPct val="0"/>
        </a:spcBef>
        <a:spcAft>
          <a:spcPct val="0"/>
        </a:spcAft>
        <a:defRPr sz="3000" b="1">
          <a:solidFill>
            <a:schemeClr val="tx2"/>
          </a:solidFill>
          <a:latin typeface="Arial" charset="0"/>
          <a:ea typeface="ＭＳ Ｐゴシック" pitchFamily="84" charset="-128"/>
          <a:cs typeface="ＭＳ Ｐゴシック" pitchFamily="84" charset="-128"/>
        </a:defRPr>
      </a:lvl4pPr>
      <a:lvl5pPr algn="l" rtl="0" eaLnBrk="0" fontAlgn="base" hangingPunct="0">
        <a:spcBef>
          <a:spcPct val="0"/>
        </a:spcBef>
        <a:spcAft>
          <a:spcPct val="0"/>
        </a:spcAft>
        <a:defRPr sz="3000" b="1">
          <a:solidFill>
            <a:schemeClr val="tx2"/>
          </a:solidFill>
          <a:latin typeface="Arial" charset="0"/>
          <a:ea typeface="ＭＳ Ｐゴシック" pitchFamily="84" charset="-128"/>
          <a:cs typeface="ＭＳ Ｐゴシック" pitchFamily="84" charset="-128"/>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projects/myViewer/viewer.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file:///Users/lizhen/projects/myViewer/viewer.html" TargetMode="Externa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hyperlink" Target="../../projects/myViewer/viewer.html" TargetMode="External"/><Relationship Id="rId7"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3" Type="http://schemas.openxmlformats.org/officeDocument/2006/relationships/hyperlink" Target="../../projects/myViewer/viewer.html" TargetMode="External"/><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hyperlink" Target="../../projects/myViewer/viewer.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24.xml.rels><?xml version="1.0" encoding="UTF-8" standalone="yes"?>
<Relationships xmlns="http://schemas.openxmlformats.org/package/2006/relationships"><Relationship Id="rId3" Type="http://schemas.openxmlformats.org/officeDocument/2006/relationships/hyperlink" Target="../../projects/myViewer/viewer.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25.xml.rels><?xml version="1.0" encoding="UTF-8" standalone="yes"?>
<Relationships xmlns="http://schemas.openxmlformats.org/package/2006/relationships"><Relationship Id="rId3" Type="http://schemas.openxmlformats.org/officeDocument/2006/relationships/hyperlink" Target="../../projects/myViewer/viewer.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2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gif"/></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video" Target="../media/media1.mov"/><Relationship Id="rId7" Type="http://schemas.openxmlformats.org/officeDocument/2006/relationships/image" Target="../media/image5.png"/><Relationship Id="rId2" Type="http://schemas.microsoft.com/office/2007/relationships/media" Target="../media/media1.mov"/><Relationship Id="rId1" Type="http://schemas.openxmlformats.org/officeDocument/2006/relationships/tags" Target="../tags/tag1.xml"/><Relationship Id="rId6" Type="http://schemas.openxmlformats.org/officeDocument/2006/relationships/image" Target="../media/image4.tiff"/><Relationship Id="rId5" Type="http://schemas.openxmlformats.org/officeDocument/2006/relationships/notesSlide" Target="../notesSlides/notesSlide4.xml"/><Relationship Id="rId10" Type="http://schemas.openxmlformats.org/officeDocument/2006/relationships/image" Target="../media/image8.tiff"/><Relationship Id="rId4" Type="http://schemas.openxmlformats.org/officeDocument/2006/relationships/slideLayout" Target="../slideLayouts/slideLayout2.xml"/><Relationship Id="rId9" Type="http://schemas.openxmlformats.org/officeDocument/2006/relationships/image" Target="../media/image7.tiff"/></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TITLE2"/>
          <p:cNvPicPr>
            <a:picLocks noChangeAspect="1" noChangeArrowheads="1"/>
          </p:cNvPicPr>
          <p:nvPr/>
        </p:nvPicPr>
        <p:blipFill>
          <a:blip r:embed="rId3" cstate="print"/>
          <a:srcRect/>
          <a:stretch>
            <a:fillRect/>
          </a:stretch>
        </p:blipFill>
        <p:spPr bwMode="auto">
          <a:xfrm>
            <a:off x="0" y="1588"/>
            <a:ext cx="9145588" cy="6856412"/>
          </a:xfrm>
          <a:prstGeom prst="rect">
            <a:avLst/>
          </a:prstGeom>
          <a:noFill/>
          <a:ln w="9525">
            <a:noFill/>
            <a:miter lim="800000"/>
            <a:headEnd/>
            <a:tailEnd/>
          </a:ln>
        </p:spPr>
      </p:pic>
      <p:pic>
        <p:nvPicPr>
          <p:cNvPr id="12" name="Picture 11">
            <a:extLst>
              <a:ext uri="{FF2B5EF4-FFF2-40B4-BE49-F238E27FC236}">
                <a16:creationId xmlns:a16="http://schemas.microsoft.com/office/drawing/2014/main" id="{DA0BF143-63BD-F844-BED3-EE78D686F9B8}"/>
              </a:ext>
            </a:extLst>
          </p:cNvPr>
          <p:cNvPicPr>
            <a:picLocks noChangeAspect="1"/>
          </p:cNvPicPr>
          <p:nvPr/>
        </p:nvPicPr>
        <p:blipFill rotWithShape="1">
          <a:blip r:embed="rId4">
            <a:alphaModFix amt="84000"/>
            <a:extLst>
              <a:ext uri="{BEBA8EAE-BF5A-486C-A8C5-ECC9F3942E4B}">
                <a14:imgProps xmlns:a14="http://schemas.microsoft.com/office/drawing/2010/main">
                  <a14:imgLayer r:embed="rId5">
                    <a14:imgEffect>
                      <a14:brightnessContrast bright="7000"/>
                    </a14:imgEffect>
                  </a14:imgLayer>
                </a14:imgProps>
              </a:ext>
            </a:extLst>
          </a:blip>
          <a:srcRect t="16095" b="8905"/>
          <a:stretch/>
        </p:blipFill>
        <p:spPr>
          <a:xfrm>
            <a:off x="1" y="1504335"/>
            <a:ext cx="9144000" cy="5187631"/>
          </a:xfrm>
          <a:prstGeom prst="rect">
            <a:avLst/>
          </a:prstGeom>
          <a:effectLst>
            <a:outerShdw blurRad="355600" dist="50800" dir="5400000" algn="ctr" rotWithShape="0">
              <a:srgbClr val="000000">
                <a:alpha val="69000"/>
              </a:srgbClr>
            </a:outerShdw>
          </a:effectLst>
        </p:spPr>
      </p:pic>
      <p:sp>
        <p:nvSpPr>
          <p:cNvPr id="16387" name="Rectangle 3"/>
          <p:cNvSpPr>
            <a:spLocks noGrp="1" noChangeArrowheads="1"/>
          </p:cNvSpPr>
          <p:nvPr>
            <p:ph type="subTitle" idx="4294967295"/>
          </p:nvPr>
        </p:nvSpPr>
        <p:spPr>
          <a:xfrm>
            <a:off x="4943241" y="5686425"/>
            <a:ext cx="4200758" cy="1088558"/>
          </a:xfrm>
        </p:spPr>
        <p:txBody>
          <a:bodyPr/>
          <a:lstStyle/>
          <a:p>
            <a:pPr marL="0" indent="0" eaLnBrk="1" hangingPunct="1">
              <a:buFontTx/>
              <a:buNone/>
            </a:pPr>
            <a:r>
              <a:rPr lang="en-US" sz="2400" b="1" dirty="0">
                <a:solidFill>
                  <a:schemeClr val="bg1"/>
                </a:solidFill>
                <a:latin typeface="Arial" pitchFamily="84" charset="0"/>
              </a:rPr>
              <a:t>Zhen Li</a:t>
            </a:r>
            <a:endParaRPr lang="en-US" sz="1600" dirty="0">
              <a:solidFill>
                <a:schemeClr val="bg1"/>
              </a:solidFill>
              <a:latin typeface="Arial" pitchFamily="84" charset="0"/>
            </a:endParaRPr>
          </a:p>
          <a:p>
            <a:pPr marL="0" indent="0" eaLnBrk="1" hangingPunct="1">
              <a:buFontTx/>
              <a:buNone/>
            </a:pPr>
            <a:r>
              <a:rPr lang="en-US" sz="1600" dirty="0">
                <a:solidFill>
                  <a:schemeClr val="bg1"/>
                </a:solidFill>
                <a:latin typeface="Arial" pitchFamily="84" charset="0"/>
              </a:rPr>
              <a:t>Space Geodesy and Navigation Laboratory</a:t>
            </a:r>
          </a:p>
          <a:p>
            <a:pPr marL="0" indent="0" eaLnBrk="1" hangingPunct="1">
              <a:buNone/>
            </a:pPr>
            <a:r>
              <a:rPr lang="en-US" sz="1600" dirty="0">
                <a:solidFill>
                  <a:schemeClr val="bg1"/>
                </a:solidFill>
                <a:latin typeface="Arial" pitchFamily="84" charset="0"/>
              </a:rPr>
              <a:t>University College London</a:t>
            </a:r>
          </a:p>
        </p:txBody>
      </p:sp>
      <p:sp>
        <p:nvSpPr>
          <p:cNvPr id="5" name="TextBox 4"/>
          <p:cNvSpPr txBox="1"/>
          <p:nvPr/>
        </p:nvSpPr>
        <p:spPr>
          <a:xfrm>
            <a:off x="447282" y="6384189"/>
            <a:ext cx="4231479" cy="307777"/>
          </a:xfrm>
          <a:prstGeom prst="rect">
            <a:avLst/>
          </a:prstGeom>
          <a:noFill/>
        </p:spPr>
        <p:txBody>
          <a:bodyPr wrap="none" rtlCol="0">
            <a:spAutoFit/>
          </a:bodyPr>
          <a:lstStyle/>
          <a:p>
            <a:r>
              <a:rPr lang="en-GB" sz="1400" dirty="0">
                <a:solidFill>
                  <a:schemeClr val="bg1"/>
                </a:solidFill>
              </a:rPr>
              <a:t>Shanghai Astronomical Observatory, 19</a:t>
            </a:r>
            <a:r>
              <a:rPr lang="en-GB" sz="1400" baseline="30000" dirty="0">
                <a:solidFill>
                  <a:schemeClr val="bg1"/>
                </a:solidFill>
              </a:rPr>
              <a:t>th</a:t>
            </a:r>
            <a:r>
              <a:rPr lang="en-GB" sz="1400" dirty="0">
                <a:solidFill>
                  <a:schemeClr val="bg1"/>
                </a:solidFill>
              </a:rPr>
              <a:t> Feb 2019</a:t>
            </a:r>
          </a:p>
        </p:txBody>
      </p:sp>
      <p:sp>
        <p:nvSpPr>
          <p:cNvPr id="13" name="Subtitle 2">
            <a:extLst>
              <a:ext uri="{FF2B5EF4-FFF2-40B4-BE49-F238E27FC236}">
                <a16:creationId xmlns:a16="http://schemas.microsoft.com/office/drawing/2014/main" id="{0DD8A9BE-12AD-B24F-B85E-B622774335FD}"/>
              </a:ext>
            </a:extLst>
          </p:cNvPr>
          <p:cNvSpPr txBox="1">
            <a:spLocks/>
          </p:cNvSpPr>
          <p:nvPr/>
        </p:nvSpPr>
        <p:spPr>
          <a:xfrm>
            <a:off x="128590" y="2891702"/>
            <a:ext cx="9015411" cy="2021954"/>
          </a:xfrm>
          <a:prstGeom prst="rect">
            <a:avLst/>
          </a:prstGeom>
        </p:spPr>
        <p:txBody>
          <a:bodyPr vert="horz" lIns="91440" tIns="45720" rIns="91440" bIns="45720" rtlCol="0" anchor="t">
            <a:normAutofit fontScale="70000" lnSpcReduction="20000"/>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gn="l"/>
            <a:r>
              <a:rPr lang="en-US" sz="4800" cap="none" dirty="0">
                <a:solidFill>
                  <a:schemeClr val="bg1"/>
                </a:solidFill>
              </a:rPr>
              <a:t>Space vehicle radiation pressure modelling: </a:t>
            </a:r>
          </a:p>
          <a:p>
            <a:pPr algn="l"/>
            <a:r>
              <a:rPr lang="en-US" sz="4800" cap="none" dirty="0">
                <a:solidFill>
                  <a:schemeClr val="bg1"/>
                </a:solidFill>
              </a:rPr>
              <a:t>A demonstration on Galileo satellites in GNSS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Shadow function modelling----validation</a:t>
            </a:r>
            <a:endParaRPr lang="en-US" sz="2600" b="0" dirty="0">
              <a:solidFill>
                <a:schemeClr val="tx1"/>
              </a:solidFill>
            </a:endParaRPr>
          </a:p>
        </p:txBody>
      </p:sp>
      <p:pic>
        <p:nvPicPr>
          <p:cNvPr id="8" name="Picture 7">
            <a:extLst>
              <a:ext uri="{FF2B5EF4-FFF2-40B4-BE49-F238E27FC236}">
                <a16:creationId xmlns:a16="http://schemas.microsoft.com/office/drawing/2014/main" id="{272336EC-B518-1A40-8F80-492A013CF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53" y="2293212"/>
            <a:ext cx="5355024" cy="3570016"/>
          </a:xfrm>
          <a:prstGeom prst="rect">
            <a:avLst/>
          </a:prstGeom>
        </p:spPr>
      </p:pic>
      <p:pic>
        <p:nvPicPr>
          <p:cNvPr id="10" name="Picture 9">
            <a:extLst>
              <a:ext uri="{FF2B5EF4-FFF2-40B4-BE49-F238E27FC236}">
                <a16:creationId xmlns:a16="http://schemas.microsoft.com/office/drawing/2014/main" id="{9959AC04-7035-3142-B66D-847D7E7646FC}"/>
              </a:ext>
            </a:extLst>
          </p:cNvPr>
          <p:cNvPicPr>
            <a:picLocks noChangeAspect="1"/>
          </p:cNvPicPr>
          <p:nvPr/>
        </p:nvPicPr>
        <p:blipFill>
          <a:blip r:embed="rId4"/>
          <a:stretch>
            <a:fillRect/>
          </a:stretch>
        </p:blipFill>
        <p:spPr>
          <a:xfrm>
            <a:off x="5529568" y="3807197"/>
            <a:ext cx="2646244" cy="1094120"/>
          </a:xfrm>
          <a:prstGeom prst="rect">
            <a:avLst/>
          </a:prstGeom>
        </p:spPr>
      </p:pic>
      <p:sp>
        <p:nvSpPr>
          <p:cNvPr id="11" name="TextBox 10">
            <a:extLst>
              <a:ext uri="{FF2B5EF4-FFF2-40B4-BE49-F238E27FC236}">
                <a16:creationId xmlns:a16="http://schemas.microsoft.com/office/drawing/2014/main" id="{54588C27-3A90-F546-92EF-D04AFFFAA24E}"/>
              </a:ext>
            </a:extLst>
          </p:cNvPr>
          <p:cNvSpPr txBox="1"/>
          <p:nvPr/>
        </p:nvSpPr>
        <p:spPr>
          <a:xfrm>
            <a:off x="5703730" y="2438989"/>
            <a:ext cx="2472082" cy="1200329"/>
          </a:xfrm>
          <a:prstGeom prst="rect">
            <a:avLst/>
          </a:prstGeom>
          <a:noFill/>
        </p:spPr>
        <p:txBody>
          <a:bodyPr wrap="square" rtlCol="0">
            <a:spAutoFit/>
          </a:bodyPr>
          <a:lstStyle/>
          <a:p>
            <a:r>
              <a:rPr lang="en-US" dirty="0"/>
              <a:t>Acceleration derived shadow function </a:t>
            </a:r>
            <a:r>
              <a:rPr lang="en-US" dirty="0" err="1"/>
              <a:t>F</a:t>
            </a:r>
            <a:r>
              <a:rPr lang="en-US" baseline="-25000" dirty="0" err="1"/>
              <a:t>s,acc</a:t>
            </a:r>
            <a:endParaRPr lang="en-US" dirty="0"/>
          </a:p>
        </p:txBody>
      </p:sp>
      <p:sp>
        <p:nvSpPr>
          <p:cNvPr id="12" name="TextBox 11">
            <a:extLst>
              <a:ext uri="{FF2B5EF4-FFF2-40B4-BE49-F238E27FC236}">
                <a16:creationId xmlns:a16="http://schemas.microsoft.com/office/drawing/2014/main" id="{88B0DFBA-0C26-6D4D-B58B-25EFFE88BF67}"/>
              </a:ext>
            </a:extLst>
          </p:cNvPr>
          <p:cNvSpPr txBox="1"/>
          <p:nvPr/>
        </p:nvSpPr>
        <p:spPr>
          <a:xfrm>
            <a:off x="339453" y="1712282"/>
            <a:ext cx="5657934" cy="461665"/>
          </a:xfrm>
          <a:prstGeom prst="rect">
            <a:avLst/>
          </a:prstGeom>
          <a:noFill/>
        </p:spPr>
        <p:txBody>
          <a:bodyPr wrap="square" rtlCol="0">
            <a:spAutoFit/>
          </a:bodyPr>
          <a:lstStyle/>
          <a:p>
            <a:r>
              <a:rPr lang="en-US" dirty="0"/>
              <a:t>GRACE-A accelerometer observations</a:t>
            </a:r>
          </a:p>
        </p:txBody>
      </p:sp>
    </p:spTree>
    <p:extLst>
      <p:ext uri="{BB962C8B-B14F-4D97-AF65-F5344CB8AC3E}">
        <p14:creationId xmlns:p14="http://schemas.microsoft.com/office/powerpoint/2010/main" val="2057702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shadow_graceA_compare1.pdf</a:t>
            </a:r>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Shadow function modelling----validation</a:t>
            </a:r>
            <a:endParaRPr lang="en-US" sz="2600" b="0" dirty="0">
              <a:solidFill>
                <a:schemeClr val="tx1"/>
              </a:solidFill>
            </a:endParaRPr>
          </a:p>
        </p:txBody>
      </p:sp>
      <p:pic>
        <p:nvPicPr>
          <p:cNvPr id="3" name="Picture 2">
            <a:extLst>
              <a:ext uri="{FF2B5EF4-FFF2-40B4-BE49-F238E27FC236}">
                <a16:creationId xmlns:a16="http://schemas.microsoft.com/office/drawing/2014/main" id="{AD444648-9C94-114C-9F61-1BA7B53BE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33" y="2730403"/>
            <a:ext cx="4296336" cy="2864224"/>
          </a:xfrm>
          <a:prstGeom prst="rect">
            <a:avLst/>
          </a:prstGeom>
        </p:spPr>
      </p:pic>
      <p:pic>
        <p:nvPicPr>
          <p:cNvPr id="5" name="Picture 4">
            <a:extLst>
              <a:ext uri="{FF2B5EF4-FFF2-40B4-BE49-F238E27FC236}">
                <a16:creationId xmlns:a16="http://schemas.microsoft.com/office/drawing/2014/main" id="{3DB1502D-E9EE-4A40-8D2F-C72FF7BC6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278" y="2730402"/>
            <a:ext cx="4296335" cy="2864223"/>
          </a:xfrm>
          <a:prstGeom prst="rect">
            <a:avLst/>
          </a:prstGeom>
        </p:spPr>
      </p:pic>
      <p:sp>
        <p:nvSpPr>
          <p:cNvPr id="6" name="TextBox 5">
            <a:extLst>
              <a:ext uri="{FF2B5EF4-FFF2-40B4-BE49-F238E27FC236}">
                <a16:creationId xmlns:a16="http://schemas.microsoft.com/office/drawing/2014/main" id="{EFAF9C89-01EB-4246-92D9-27611C5853B5}"/>
              </a:ext>
            </a:extLst>
          </p:cNvPr>
          <p:cNvSpPr txBox="1"/>
          <p:nvPr/>
        </p:nvSpPr>
        <p:spPr>
          <a:xfrm>
            <a:off x="524435" y="1949824"/>
            <a:ext cx="7893424" cy="461665"/>
          </a:xfrm>
          <a:prstGeom prst="rect">
            <a:avLst/>
          </a:prstGeom>
          <a:noFill/>
        </p:spPr>
        <p:txBody>
          <a:bodyPr wrap="square" rtlCol="0">
            <a:spAutoFit/>
          </a:bodyPr>
          <a:lstStyle/>
          <a:p>
            <a:r>
              <a:rPr lang="en-US" dirty="0"/>
              <a:t>Comparison between different shadow function models</a:t>
            </a:r>
          </a:p>
        </p:txBody>
      </p:sp>
    </p:spTree>
    <p:extLst>
      <p:ext uri="{BB962C8B-B14F-4D97-AF65-F5344CB8AC3E}">
        <p14:creationId xmlns:p14="http://schemas.microsoft.com/office/powerpoint/2010/main" val="209662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shadow_graceA_compare1.pdf</a:t>
            </a:r>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Shadow function modelling----orbit prediction</a:t>
            </a:r>
            <a:endParaRPr lang="en-US" sz="2600" b="0" dirty="0">
              <a:solidFill>
                <a:schemeClr val="tx1"/>
              </a:solidFill>
            </a:endParaRPr>
          </a:p>
        </p:txBody>
      </p:sp>
      <p:pic>
        <p:nvPicPr>
          <p:cNvPr id="4" name="Picture 3">
            <a:extLst>
              <a:ext uri="{FF2B5EF4-FFF2-40B4-BE49-F238E27FC236}">
                <a16:creationId xmlns:a16="http://schemas.microsoft.com/office/drawing/2014/main" id="{E0256BEA-0B4B-2147-B86D-F307BAD85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45" y="2256771"/>
            <a:ext cx="4847940" cy="3231960"/>
          </a:xfrm>
          <a:prstGeom prst="rect">
            <a:avLst/>
          </a:prstGeom>
        </p:spPr>
      </p:pic>
      <p:pic>
        <p:nvPicPr>
          <p:cNvPr id="7" name="Picture 6">
            <a:extLst>
              <a:ext uri="{FF2B5EF4-FFF2-40B4-BE49-F238E27FC236}">
                <a16:creationId xmlns:a16="http://schemas.microsoft.com/office/drawing/2014/main" id="{0CCD6FFA-3AE5-DD4B-A6A8-BDCB9B6C7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35" y="2256771"/>
            <a:ext cx="4440819" cy="3231960"/>
          </a:xfrm>
          <a:prstGeom prst="rect">
            <a:avLst/>
          </a:prstGeom>
        </p:spPr>
      </p:pic>
      <p:sp>
        <p:nvSpPr>
          <p:cNvPr id="8" name="TextBox 7">
            <a:extLst>
              <a:ext uri="{FF2B5EF4-FFF2-40B4-BE49-F238E27FC236}">
                <a16:creationId xmlns:a16="http://schemas.microsoft.com/office/drawing/2014/main" id="{E68C5787-7D46-D040-9118-35371E202FDF}"/>
              </a:ext>
            </a:extLst>
          </p:cNvPr>
          <p:cNvSpPr txBox="1"/>
          <p:nvPr/>
        </p:nvSpPr>
        <p:spPr>
          <a:xfrm>
            <a:off x="497541" y="1815353"/>
            <a:ext cx="5768788" cy="461665"/>
          </a:xfrm>
          <a:prstGeom prst="rect">
            <a:avLst/>
          </a:prstGeom>
          <a:noFill/>
        </p:spPr>
        <p:txBody>
          <a:bodyPr wrap="square" rtlCol="0">
            <a:spAutoFit/>
          </a:bodyPr>
          <a:lstStyle/>
          <a:p>
            <a:r>
              <a:rPr lang="en-US" dirty="0"/>
              <a:t>Galileo IOV satellites orbit prediction</a:t>
            </a:r>
          </a:p>
        </p:txBody>
      </p:sp>
      <p:sp>
        <p:nvSpPr>
          <p:cNvPr id="10" name="TextBox 9">
            <a:extLst>
              <a:ext uri="{FF2B5EF4-FFF2-40B4-BE49-F238E27FC236}">
                <a16:creationId xmlns:a16="http://schemas.microsoft.com/office/drawing/2014/main" id="{6EEF1171-1211-C04E-B54F-B0D1A5EE4F63}"/>
              </a:ext>
            </a:extLst>
          </p:cNvPr>
          <p:cNvSpPr txBox="1"/>
          <p:nvPr/>
        </p:nvSpPr>
        <p:spPr>
          <a:xfrm>
            <a:off x="972809" y="5450177"/>
            <a:ext cx="3146612" cy="461665"/>
          </a:xfrm>
          <a:prstGeom prst="rect">
            <a:avLst/>
          </a:prstGeom>
          <a:noFill/>
        </p:spPr>
        <p:txBody>
          <a:bodyPr wrap="square" rtlCol="0">
            <a:spAutoFit/>
          </a:bodyPr>
          <a:lstStyle/>
          <a:p>
            <a:r>
              <a:rPr lang="en-US" dirty="0"/>
              <a:t>Atmospheric effects</a:t>
            </a:r>
          </a:p>
        </p:txBody>
      </p:sp>
      <p:sp>
        <p:nvSpPr>
          <p:cNvPr id="12" name="TextBox 11">
            <a:extLst>
              <a:ext uri="{FF2B5EF4-FFF2-40B4-BE49-F238E27FC236}">
                <a16:creationId xmlns:a16="http://schemas.microsoft.com/office/drawing/2014/main" id="{FFB8171A-53AA-8247-A8BD-4E9C5C61CBEA}"/>
              </a:ext>
            </a:extLst>
          </p:cNvPr>
          <p:cNvSpPr txBox="1"/>
          <p:nvPr/>
        </p:nvSpPr>
        <p:spPr>
          <a:xfrm>
            <a:off x="5418113" y="5450177"/>
            <a:ext cx="3146612" cy="461665"/>
          </a:xfrm>
          <a:prstGeom prst="rect">
            <a:avLst/>
          </a:prstGeom>
          <a:noFill/>
        </p:spPr>
        <p:txBody>
          <a:bodyPr wrap="square" rtlCol="0">
            <a:spAutoFit/>
          </a:bodyPr>
          <a:lstStyle/>
          <a:p>
            <a:r>
              <a:rPr lang="en-US" dirty="0"/>
              <a:t>Earth’s oblateness</a:t>
            </a:r>
          </a:p>
        </p:txBody>
      </p:sp>
      <p:sp>
        <p:nvSpPr>
          <p:cNvPr id="11" name="TextBox 10">
            <a:extLst>
              <a:ext uri="{FF2B5EF4-FFF2-40B4-BE49-F238E27FC236}">
                <a16:creationId xmlns:a16="http://schemas.microsoft.com/office/drawing/2014/main" id="{8DFEB4FF-3EA0-2A42-814B-63DB4ACEF55B}"/>
              </a:ext>
            </a:extLst>
          </p:cNvPr>
          <p:cNvSpPr txBox="1"/>
          <p:nvPr/>
        </p:nvSpPr>
        <p:spPr>
          <a:xfrm>
            <a:off x="726141" y="6043994"/>
            <a:ext cx="7288306" cy="461665"/>
          </a:xfrm>
          <a:prstGeom prst="rect">
            <a:avLst/>
          </a:prstGeom>
          <a:noFill/>
        </p:spPr>
        <p:txBody>
          <a:bodyPr wrap="square" rtlCol="0">
            <a:spAutoFit/>
          </a:bodyPr>
          <a:lstStyle/>
          <a:p>
            <a:r>
              <a:rPr lang="en-US" dirty="0"/>
              <a:t>Impacts are significant for long-term prediction </a:t>
            </a:r>
          </a:p>
        </p:txBody>
      </p:sp>
    </p:spTree>
    <p:extLst>
      <p:ext uri="{BB962C8B-B14F-4D97-AF65-F5344CB8AC3E}">
        <p14:creationId xmlns:p14="http://schemas.microsoft.com/office/powerpoint/2010/main" val="576731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Earth radiation flux modelling</a:t>
            </a:r>
            <a:endParaRPr lang="en-US" sz="2600" b="0" dirty="0">
              <a:solidFill>
                <a:schemeClr val="tx1"/>
              </a:solidFill>
            </a:endParaRPr>
          </a:p>
        </p:txBody>
      </p:sp>
      <p:sp>
        <p:nvSpPr>
          <p:cNvPr id="2" name="TextBox 1">
            <a:extLst>
              <a:ext uri="{FF2B5EF4-FFF2-40B4-BE49-F238E27FC236}">
                <a16:creationId xmlns:a16="http://schemas.microsoft.com/office/drawing/2014/main" id="{8327453B-9AF8-404D-A7CB-8C6C925025D8}"/>
              </a:ext>
            </a:extLst>
          </p:cNvPr>
          <p:cNvSpPr txBox="1"/>
          <p:nvPr/>
        </p:nvSpPr>
        <p:spPr>
          <a:xfrm>
            <a:off x="470646" y="1963271"/>
            <a:ext cx="6642847" cy="461665"/>
          </a:xfrm>
          <a:prstGeom prst="rect">
            <a:avLst/>
          </a:prstGeom>
          <a:noFill/>
        </p:spPr>
        <p:txBody>
          <a:bodyPr wrap="square" rtlCol="0">
            <a:spAutoFit/>
          </a:bodyPr>
          <a:lstStyle/>
          <a:p>
            <a:r>
              <a:rPr lang="en-US" dirty="0"/>
              <a:t>CERES Earth radiation flux observations</a:t>
            </a:r>
          </a:p>
        </p:txBody>
      </p:sp>
      <p:pic>
        <p:nvPicPr>
          <p:cNvPr id="4" name="Picture 3">
            <a:extLst>
              <a:ext uri="{FF2B5EF4-FFF2-40B4-BE49-F238E27FC236}">
                <a16:creationId xmlns:a16="http://schemas.microsoft.com/office/drawing/2014/main" id="{6747C517-A0BE-AF41-8218-331A8B3A5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2661314"/>
            <a:ext cx="4761981" cy="3164299"/>
          </a:xfrm>
          <a:prstGeom prst="rect">
            <a:avLst/>
          </a:prstGeom>
        </p:spPr>
      </p:pic>
      <p:sp>
        <p:nvSpPr>
          <p:cNvPr id="20" name="TextBox 19">
            <a:extLst>
              <a:ext uri="{FF2B5EF4-FFF2-40B4-BE49-F238E27FC236}">
                <a16:creationId xmlns:a16="http://schemas.microsoft.com/office/drawing/2014/main" id="{55FC285F-2E82-0744-AD5E-BBDB684ABA7F}"/>
              </a:ext>
            </a:extLst>
          </p:cNvPr>
          <p:cNvSpPr txBox="1"/>
          <p:nvPr/>
        </p:nvSpPr>
        <p:spPr>
          <a:xfrm>
            <a:off x="5092182" y="2661314"/>
            <a:ext cx="3721618" cy="1200329"/>
          </a:xfrm>
          <a:prstGeom prst="rect">
            <a:avLst/>
          </a:prstGeom>
          <a:noFill/>
        </p:spPr>
        <p:txBody>
          <a:bodyPr wrap="square" rtlCol="0">
            <a:spAutoFit/>
          </a:bodyPr>
          <a:lstStyle/>
          <a:p>
            <a:pPr marL="342900" indent="-342900">
              <a:buFont typeface="Arial" panose="020B0604020202020204" pitchFamily="34" charset="0"/>
              <a:buChar char="•"/>
            </a:pPr>
            <a:r>
              <a:rPr lang="en-US" dirty="0"/>
              <a:t>Based on 1</a:t>
            </a:r>
            <a:r>
              <a:rPr lang="en-US" baseline="30000" dirty="0"/>
              <a:t>o</a:t>
            </a:r>
            <a:r>
              <a:rPr lang="en-US" dirty="0"/>
              <a:t> by 1</a:t>
            </a:r>
            <a:r>
              <a:rPr lang="en-US" baseline="30000" dirty="0"/>
              <a:t>o</a:t>
            </a:r>
            <a:r>
              <a:rPr lang="en-US" dirty="0"/>
              <a:t> grid</a:t>
            </a:r>
          </a:p>
          <a:p>
            <a:pPr marL="342900" indent="-342900">
              <a:buFont typeface="Arial" panose="020B0604020202020204" pitchFamily="34" charset="0"/>
              <a:buChar char="•"/>
            </a:pPr>
            <a:r>
              <a:rPr lang="en-US" dirty="0"/>
              <a:t>Slow in searching visible area to satellites</a:t>
            </a:r>
          </a:p>
        </p:txBody>
      </p:sp>
    </p:spTree>
    <p:extLst>
      <p:ext uri="{BB962C8B-B14F-4D97-AF65-F5344CB8AC3E}">
        <p14:creationId xmlns:p14="http://schemas.microsoft.com/office/powerpoint/2010/main" val="321592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Earth radiation flux modelling</a:t>
            </a:r>
            <a:endParaRPr lang="en-US" sz="2600" b="0" dirty="0">
              <a:solidFill>
                <a:schemeClr val="tx1"/>
              </a:solidFill>
            </a:endParaRPr>
          </a:p>
        </p:txBody>
      </p:sp>
      <p:pic>
        <p:nvPicPr>
          <p:cNvPr id="3" name="Picture 2">
            <a:extLst>
              <a:ext uri="{FF2B5EF4-FFF2-40B4-BE49-F238E27FC236}">
                <a16:creationId xmlns:a16="http://schemas.microsoft.com/office/drawing/2014/main" id="{691D6040-66BA-0C49-BFA4-20CF4146A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373" y="3045432"/>
            <a:ext cx="2197392" cy="1863388"/>
          </a:xfrm>
          <a:prstGeom prst="rect">
            <a:avLst/>
          </a:prstGeom>
        </p:spPr>
      </p:pic>
      <p:pic>
        <p:nvPicPr>
          <p:cNvPr id="5" name="Picture 4">
            <a:extLst>
              <a:ext uri="{FF2B5EF4-FFF2-40B4-BE49-F238E27FC236}">
                <a16:creationId xmlns:a16="http://schemas.microsoft.com/office/drawing/2014/main" id="{0EEFC33B-5088-184B-86EB-7BE12AF07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926" y="3039653"/>
            <a:ext cx="2546215" cy="2157692"/>
          </a:xfrm>
          <a:prstGeom prst="rect">
            <a:avLst/>
          </a:prstGeom>
        </p:spPr>
      </p:pic>
      <p:pic>
        <p:nvPicPr>
          <p:cNvPr id="20" name="Picture 19">
            <a:extLst>
              <a:ext uri="{FF2B5EF4-FFF2-40B4-BE49-F238E27FC236}">
                <a16:creationId xmlns:a16="http://schemas.microsoft.com/office/drawing/2014/main" id="{2D1127EE-9F2C-6248-B481-C3921AD265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0283" y="2922830"/>
            <a:ext cx="2393889" cy="2157692"/>
          </a:xfrm>
          <a:prstGeom prst="rect">
            <a:avLst/>
          </a:prstGeom>
        </p:spPr>
      </p:pic>
      <p:sp>
        <p:nvSpPr>
          <p:cNvPr id="21" name="TextBox 20">
            <a:extLst>
              <a:ext uri="{FF2B5EF4-FFF2-40B4-BE49-F238E27FC236}">
                <a16:creationId xmlns:a16="http://schemas.microsoft.com/office/drawing/2014/main" id="{A46FBC2E-DC73-1344-8600-61493E031AAE}"/>
              </a:ext>
            </a:extLst>
          </p:cNvPr>
          <p:cNvSpPr txBox="1"/>
          <p:nvPr/>
        </p:nvSpPr>
        <p:spPr>
          <a:xfrm>
            <a:off x="1151633" y="5507594"/>
            <a:ext cx="1320800" cy="461665"/>
          </a:xfrm>
          <a:prstGeom prst="rect">
            <a:avLst/>
          </a:prstGeom>
          <a:noFill/>
        </p:spPr>
        <p:txBody>
          <a:bodyPr wrap="square" rtlCol="0">
            <a:spAutoFit/>
          </a:bodyPr>
          <a:lstStyle/>
          <a:p>
            <a:r>
              <a:rPr lang="en-US" dirty="0"/>
              <a:t>Level 0</a:t>
            </a:r>
          </a:p>
        </p:txBody>
      </p:sp>
      <p:sp>
        <p:nvSpPr>
          <p:cNvPr id="23" name="TextBox 22">
            <a:extLst>
              <a:ext uri="{FF2B5EF4-FFF2-40B4-BE49-F238E27FC236}">
                <a16:creationId xmlns:a16="http://schemas.microsoft.com/office/drawing/2014/main" id="{81326A32-C841-C44D-9E59-AF90B5912500}"/>
              </a:ext>
            </a:extLst>
          </p:cNvPr>
          <p:cNvSpPr txBox="1"/>
          <p:nvPr/>
        </p:nvSpPr>
        <p:spPr>
          <a:xfrm>
            <a:off x="3740669" y="5527040"/>
            <a:ext cx="1320800" cy="461665"/>
          </a:xfrm>
          <a:prstGeom prst="rect">
            <a:avLst/>
          </a:prstGeom>
          <a:noFill/>
        </p:spPr>
        <p:txBody>
          <a:bodyPr wrap="square" rtlCol="0">
            <a:spAutoFit/>
          </a:bodyPr>
          <a:lstStyle/>
          <a:p>
            <a:r>
              <a:rPr lang="en-US" dirty="0"/>
              <a:t>Level 1</a:t>
            </a:r>
          </a:p>
        </p:txBody>
      </p:sp>
      <p:sp>
        <p:nvSpPr>
          <p:cNvPr id="24" name="TextBox 23">
            <a:extLst>
              <a:ext uri="{FF2B5EF4-FFF2-40B4-BE49-F238E27FC236}">
                <a16:creationId xmlns:a16="http://schemas.microsoft.com/office/drawing/2014/main" id="{6DE51FAE-AC66-DD46-9903-535EA73FA068}"/>
              </a:ext>
            </a:extLst>
          </p:cNvPr>
          <p:cNvSpPr txBox="1"/>
          <p:nvPr/>
        </p:nvSpPr>
        <p:spPr>
          <a:xfrm>
            <a:off x="6706827" y="5507595"/>
            <a:ext cx="1320800" cy="461665"/>
          </a:xfrm>
          <a:prstGeom prst="rect">
            <a:avLst/>
          </a:prstGeom>
          <a:noFill/>
        </p:spPr>
        <p:txBody>
          <a:bodyPr wrap="square" rtlCol="0">
            <a:spAutoFit/>
          </a:bodyPr>
          <a:lstStyle/>
          <a:p>
            <a:r>
              <a:rPr lang="en-US" dirty="0"/>
              <a:t>Level 2</a:t>
            </a:r>
          </a:p>
        </p:txBody>
      </p:sp>
      <p:sp>
        <p:nvSpPr>
          <p:cNvPr id="22" name="TextBox 21">
            <a:extLst>
              <a:ext uri="{FF2B5EF4-FFF2-40B4-BE49-F238E27FC236}">
                <a16:creationId xmlns:a16="http://schemas.microsoft.com/office/drawing/2014/main" id="{A1BE488C-6353-C94E-81BE-001534D86087}"/>
              </a:ext>
            </a:extLst>
          </p:cNvPr>
          <p:cNvSpPr txBox="1"/>
          <p:nvPr/>
        </p:nvSpPr>
        <p:spPr>
          <a:xfrm>
            <a:off x="772159" y="2052320"/>
            <a:ext cx="7255467" cy="461665"/>
          </a:xfrm>
          <a:prstGeom prst="rect">
            <a:avLst/>
          </a:prstGeom>
          <a:noFill/>
        </p:spPr>
        <p:txBody>
          <a:bodyPr wrap="square" rtlCol="0">
            <a:spAutoFit/>
          </a:bodyPr>
          <a:lstStyle/>
          <a:p>
            <a:r>
              <a:rPr lang="en-US" dirty="0"/>
              <a:t>Divide TOA into different levels of triangular mesh</a:t>
            </a:r>
          </a:p>
        </p:txBody>
      </p:sp>
    </p:spTree>
    <p:extLst>
      <p:ext uri="{BB962C8B-B14F-4D97-AF65-F5344CB8AC3E}">
        <p14:creationId xmlns:p14="http://schemas.microsoft.com/office/powerpoint/2010/main" val="1352825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Earth radiation flux modelling</a:t>
            </a:r>
            <a:endParaRPr lang="en-US" sz="2600" b="0" dirty="0">
              <a:solidFill>
                <a:schemeClr val="tx1"/>
              </a:solidFill>
            </a:endParaRPr>
          </a:p>
        </p:txBody>
      </p:sp>
      <p:sp>
        <p:nvSpPr>
          <p:cNvPr id="22" name="TextBox 21">
            <a:extLst>
              <a:ext uri="{FF2B5EF4-FFF2-40B4-BE49-F238E27FC236}">
                <a16:creationId xmlns:a16="http://schemas.microsoft.com/office/drawing/2014/main" id="{A1BE488C-6353-C94E-81BE-001534D86087}"/>
              </a:ext>
            </a:extLst>
          </p:cNvPr>
          <p:cNvSpPr txBox="1"/>
          <p:nvPr/>
        </p:nvSpPr>
        <p:spPr>
          <a:xfrm>
            <a:off x="5187950" y="1825484"/>
            <a:ext cx="3108961" cy="830997"/>
          </a:xfrm>
          <a:prstGeom prst="rect">
            <a:avLst/>
          </a:prstGeom>
          <a:noFill/>
        </p:spPr>
        <p:txBody>
          <a:bodyPr wrap="square" rtlCol="0">
            <a:spAutoFit/>
          </a:bodyPr>
          <a:lstStyle/>
          <a:p>
            <a:r>
              <a:rPr lang="en-US" dirty="0"/>
              <a:t>Check the visibility to the satellite</a:t>
            </a:r>
          </a:p>
        </p:txBody>
      </p:sp>
      <p:pic>
        <p:nvPicPr>
          <p:cNvPr id="11" name="Picture 10" descr="A close up of a logo&#13;&#10;&#13;&#10;Description automatically generated">
            <a:extLst>
              <a:ext uri="{FF2B5EF4-FFF2-40B4-BE49-F238E27FC236}">
                <a16:creationId xmlns:a16="http://schemas.microsoft.com/office/drawing/2014/main" id="{6D76CD52-27BF-E44F-AC8E-DBFA09967718}"/>
              </a:ext>
            </a:extLst>
          </p:cNvPr>
          <p:cNvPicPr>
            <a:picLocks noChangeAspect="1"/>
          </p:cNvPicPr>
          <p:nvPr/>
        </p:nvPicPr>
        <p:blipFill>
          <a:blip r:embed="rId3"/>
          <a:stretch>
            <a:fillRect/>
          </a:stretch>
        </p:blipFill>
        <p:spPr>
          <a:xfrm>
            <a:off x="389255" y="1683244"/>
            <a:ext cx="4409441" cy="4708386"/>
          </a:xfrm>
          <a:prstGeom prst="rect">
            <a:avLst/>
          </a:prstGeom>
        </p:spPr>
      </p:pic>
      <p:grpSp>
        <p:nvGrpSpPr>
          <p:cNvPr id="7" name="Group 6">
            <a:extLst>
              <a:ext uri="{FF2B5EF4-FFF2-40B4-BE49-F238E27FC236}">
                <a16:creationId xmlns:a16="http://schemas.microsoft.com/office/drawing/2014/main" id="{52DA01E9-4C74-A04F-BC40-DF852F223FD0}"/>
              </a:ext>
            </a:extLst>
          </p:cNvPr>
          <p:cNvGrpSpPr/>
          <p:nvPr/>
        </p:nvGrpSpPr>
        <p:grpSpPr>
          <a:xfrm>
            <a:off x="4993641" y="2836396"/>
            <a:ext cx="2946399" cy="1296989"/>
            <a:chOff x="5059046" y="3304975"/>
            <a:chExt cx="3761104" cy="1547627"/>
          </a:xfrm>
        </p:grpSpPr>
        <p:pic>
          <p:nvPicPr>
            <p:cNvPr id="4" name="Picture 3">
              <a:extLst>
                <a:ext uri="{FF2B5EF4-FFF2-40B4-BE49-F238E27FC236}">
                  <a16:creationId xmlns:a16="http://schemas.microsoft.com/office/drawing/2014/main" id="{24336234-ABBF-3E47-B682-3DE635F964D8}"/>
                </a:ext>
              </a:extLst>
            </p:cNvPr>
            <p:cNvPicPr>
              <a:picLocks noChangeAspect="1"/>
            </p:cNvPicPr>
            <p:nvPr/>
          </p:nvPicPr>
          <p:blipFill>
            <a:blip r:embed="rId4"/>
            <a:stretch>
              <a:fillRect/>
            </a:stretch>
          </p:blipFill>
          <p:spPr>
            <a:xfrm>
              <a:off x="5059046" y="3304975"/>
              <a:ext cx="1683384" cy="1547627"/>
            </a:xfrm>
            <a:prstGeom prst="rect">
              <a:avLst/>
            </a:prstGeom>
          </p:spPr>
        </p:pic>
        <p:sp>
          <p:nvSpPr>
            <p:cNvPr id="6" name="TextBox 5">
              <a:extLst>
                <a:ext uri="{FF2B5EF4-FFF2-40B4-BE49-F238E27FC236}">
                  <a16:creationId xmlns:a16="http://schemas.microsoft.com/office/drawing/2014/main" id="{00647D51-4573-8A4F-85E7-AE7C8E082946}"/>
                </a:ext>
              </a:extLst>
            </p:cNvPr>
            <p:cNvSpPr txBox="1"/>
            <p:nvPr/>
          </p:nvSpPr>
          <p:spPr>
            <a:xfrm>
              <a:off x="6908800" y="3429000"/>
              <a:ext cx="1911350" cy="461665"/>
            </a:xfrm>
            <a:prstGeom prst="rect">
              <a:avLst/>
            </a:prstGeom>
            <a:noFill/>
          </p:spPr>
          <p:txBody>
            <a:bodyPr wrap="square" rtlCol="0">
              <a:spAutoFit/>
            </a:bodyPr>
            <a:lstStyle/>
            <a:p>
              <a:r>
                <a:rPr lang="en-US" dirty="0"/>
                <a:t>SW+LW</a:t>
              </a:r>
            </a:p>
          </p:txBody>
        </p:sp>
        <p:sp>
          <p:nvSpPr>
            <p:cNvPr id="15" name="TextBox 14">
              <a:extLst>
                <a:ext uri="{FF2B5EF4-FFF2-40B4-BE49-F238E27FC236}">
                  <a16:creationId xmlns:a16="http://schemas.microsoft.com/office/drawing/2014/main" id="{E8D2A056-EFD8-F049-AEEF-634CF1D9951A}"/>
                </a:ext>
              </a:extLst>
            </p:cNvPr>
            <p:cNvSpPr txBox="1"/>
            <p:nvPr/>
          </p:nvSpPr>
          <p:spPr>
            <a:xfrm>
              <a:off x="6908800" y="4295575"/>
              <a:ext cx="1911350" cy="461665"/>
            </a:xfrm>
            <a:prstGeom prst="rect">
              <a:avLst/>
            </a:prstGeom>
            <a:noFill/>
          </p:spPr>
          <p:txBody>
            <a:bodyPr wrap="square" rtlCol="0">
              <a:spAutoFit/>
            </a:bodyPr>
            <a:lstStyle/>
            <a:p>
              <a:r>
                <a:rPr lang="en-US" dirty="0"/>
                <a:t>Only LW</a:t>
              </a:r>
            </a:p>
          </p:txBody>
        </p:sp>
      </p:grpSp>
    </p:spTree>
    <p:extLst>
      <p:ext uri="{BB962C8B-B14F-4D97-AF65-F5344CB8AC3E}">
        <p14:creationId xmlns:p14="http://schemas.microsoft.com/office/powerpoint/2010/main" val="135036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Earth radiation flux modelling</a:t>
            </a:r>
            <a:endParaRPr lang="en-US" sz="2600" b="0" dirty="0">
              <a:solidFill>
                <a:schemeClr val="tx1"/>
              </a:solidFill>
            </a:endParaRPr>
          </a:p>
        </p:txBody>
      </p:sp>
      <p:pic>
        <p:nvPicPr>
          <p:cNvPr id="3" name="Picture 2">
            <a:extLst>
              <a:ext uri="{FF2B5EF4-FFF2-40B4-BE49-F238E27FC236}">
                <a16:creationId xmlns:a16="http://schemas.microsoft.com/office/drawing/2014/main" id="{B77C6CBD-E5F5-0F47-A623-AFB025E38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21" y="2579427"/>
            <a:ext cx="4297341" cy="2864894"/>
          </a:xfrm>
          <a:prstGeom prst="rect">
            <a:avLst/>
          </a:prstGeom>
        </p:spPr>
      </p:pic>
      <p:pic>
        <p:nvPicPr>
          <p:cNvPr id="8" name="Picture 7">
            <a:extLst>
              <a:ext uri="{FF2B5EF4-FFF2-40B4-BE49-F238E27FC236}">
                <a16:creationId xmlns:a16="http://schemas.microsoft.com/office/drawing/2014/main" id="{32568F80-5E7F-084F-9B55-13F8C7288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460" y="2579428"/>
            <a:ext cx="4297340" cy="2864893"/>
          </a:xfrm>
          <a:prstGeom prst="rect">
            <a:avLst/>
          </a:prstGeom>
        </p:spPr>
      </p:pic>
      <p:sp>
        <p:nvSpPr>
          <p:cNvPr id="12" name="TextBox 11">
            <a:extLst>
              <a:ext uri="{FF2B5EF4-FFF2-40B4-BE49-F238E27FC236}">
                <a16:creationId xmlns:a16="http://schemas.microsoft.com/office/drawing/2014/main" id="{D7FD1394-B459-924E-A5F2-37A224DD4D48}"/>
              </a:ext>
            </a:extLst>
          </p:cNvPr>
          <p:cNvSpPr txBox="1"/>
          <p:nvPr/>
        </p:nvSpPr>
        <p:spPr>
          <a:xfrm>
            <a:off x="330200" y="1825484"/>
            <a:ext cx="8175009" cy="461665"/>
          </a:xfrm>
          <a:prstGeom prst="rect">
            <a:avLst/>
          </a:prstGeom>
          <a:noFill/>
        </p:spPr>
        <p:txBody>
          <a:bodyPr wrap="square" rtlCol="0">
            <a:spAutoFit/>
          </a:bodyPr>
          <a:lstStyle/>
          <a:p>
            <a:r>
              <a:rPr lang="en-US" dirty="0"/>
              <a:t>Earth radiation flux at a Galileo IOV satellite’s location</a:t>
            </a:r>
          </a:p>
        </p:txBody>
      </p:sp>
      <p:sp>
        <p:nvSpPr>
          <p:cNvPr id="16" name="TextBox 15">
            <a:extLst>
              <a:ext uri="{FF2B5EF4-FFF2-40B4-BE49-F238E27FC236}">
                <a16:creationId xmlns:a16="http://schemas.microsoft.com/office/drawing/2014/main" id="{B2478210-1668-6842-8939-E949730F51C5}"/>
              </a:ext>
            </a:extLst>
          </p:cNvPr>
          <p:cNvSpPr txBox="1"/>
          <p:nvPr/>
        </p:nvSpPr>
        <p:spPr>
          <a:xfrm>
            <a:off x="1665691" y="5512954"/>
            <a:ext cx="1705306" cy="461665"/>
          </a:xfrm>
          <a:prstGeom prst="rect">
            <a:avLst/>
          </a:prstGeom>
          <a:noFill/>
        </p:spPr>
        <p:txBody>
          <a:bodyPr wrap="square" rtlCol="0">
            <a:spAutoFit/>
          </a:bodyPr>
          <a:lstStyle/>
          <a:p>
            <a:r>
              <a:rPr lang="en-US" dirty="0"/>
              <a:t>Longwave</a:t>
            </a:r>
          </a:p>
        </p:txBody>
      </p:sp>
      <p:sp>
        <p:nvSpPr>
          <p:cNvPr id="17" name="TextBox 16">
            <a:extLst>
              <a:ext uri="{FF2B5EF4-FFF2-40B4-BE49-F238E27FC236}">
                <a16:creationId xmlns:a16="http://schemas.microsoft.com/office/drawing/2014/main" id="{C37075B7-C46F-5F47-AD78-1E22B21BD973}"/>
              </a:ext>
            </a:extLst>
          </p:cNvPr>
          <p:cNvSpPr txBox="1"/>
          <p:nvPr/>
        </p:nvSpPr>
        <p:spPr>
          <a:xfrm>
            <a:off x="6048897" y="5516495"/>
            <a:ext cx="1705306" cy="461665"/>
          </a:xfrm>
          <a:prstGeom prst="rect">
            <a:avLst/>
          </a:prstGeom>
          <a:noFill/>
        </p:spPr>
        <p:txBody>
          <a:bodyPr wrap="square" rtlCol="0">
            <a:spAutoFit/>
          </a:bodyPr>
          <a:lstStyle/>
          <a:p>
            <a:r>
              <a:rPr lang="en-US" dirty="0"/>
              <a:t>Shortwave</a:t>
            </a:r>
          </a:p>
        </p:txBody>
      </p:sp>
    </p:spTree>
    <p:extLst>
      <p:ext uri="{BB962C8B-B14F-4D97-AF65-F5344CB8AC3E}">
        <p14:creationId xmlns:p14="http://schemas.microsoft.com/office/powerpoint/2010/main" val="3615486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Earth radiation flux modelling</a:t>
            </a:r>
            <a:endParaRPr lang="en-US" sz="2600" b="0" dirty="0">
              <a:solidFill>
                <a:schemeClr val="tx1"/>
              </a:solidFill>
            </a:endParaRPr>
          </a:p>
        </p:txBody>
      </p:sp>
      <p:sp>
        <p:nvSpPr>
          <p:cNvPr id="12" name="TextBox 11">
            <a:extLst>
              <a:ext uri="{FF2B5EF4-FFF2-40B4-BE49-F238E27FC236}">
                <a16:creationId xmlns:a16="http://schemas.microsoft.com/office/drawing/2014/main" id="{D7FD1394-B459-924E-A5F2-37A224DD4D48}"/>
              </a:ext>
            </a:extLst>
          </p:cNvPr>
          <p:cNvSpPr txBox="1"/>
          <p:nvPr/>
        </p:nvSpPr>
        <p:spPr>
          <a:xfrm>
            <a:off x="330200" y="1825484"/>
            <a:ext cx="8175009" cy="461665"/>
          </a:xfrm>
          <a:prstGeom prst="rect">
            <a:avLst/>
          </a:prstGeom>
          <a:noFill/>
        </p:spPr>
        <p:txBody>
          <a:bodyPr wrap="square" rtlCol="0">
            <a:spAutoFit/>
          </a:bodyPr>
          <a:lstStyle/>
          <a:p>
            <a:r>
              <a:rPr lang="en-US" dirty="0"/>
              <a:t>ERP acceleration and impacts to orbit</a:t>
            </a:r>
          </a:p>
        </p:txBody>
      </p:sp>
      <p:pic>
        <p:nvPicPr>
          <p:cNvPr id="4" name="Picture 3">
            <a:extLst>
              <a:ext uri="{FF2B5EF4-FFF2-40B4-BE49-F238E27FC236}">
                <a16:creationId xmlns:a16="http://schemas.microsoft.com/office/drawing/2014/main" id="{4577C151-1702-454D-8F0B-FF515C196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11" y="2549133"/>
            <a:ext cx="4160241" cy="2773494"/>
          </a:xfrm>
          <a:prstGeom prst="rect">
            <a:avLst/>
          </a:prstGeom>
        </p:spPr>
      </p:pic>
      <p:pic>
        <p:nvPicPr>
          <p:cNvPr id="6" name="Picture 5">
            <a:extLst>
              <a:ext uri="{FF2B5EF4-FFF2-40B4-BE49-F238E27FC236}">
                <a16:creationId xmlns:a16="http://schemas.microsoft.com/office/drawing/2014/main" id="{F6C17021-E35C-1C41-B344-776AA2A4F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4704" y="2549132"/>
            <a:ext cx="4160243" cy="2773495"/>
          </a:xfrm>
          <a:prstGeom prst="rect">
            <a:avLst/>
          </a:prstGeom>
        </p:spPr>
      </p:pic>
      <p:sp>
        <p:nvSpPr>
          <p:cNvPr id="7" name="TextBox 6">
            <a:extLst>
              <a:ext uri="{FF2B5EF4-FFF2-40B4-BE49-F238E27FC236}">
                <a16:creationId xmlns:a16="http://schemas.microsoft.com/office/drawing/2014/main" id="{05079F58-77B4-0441-9F97-61AA9E1A242B}"/>
              </a:ext>
            </a:extLst>
          </p:cNvPr>
          <p:cNvSpPr txBox="1"/>
          <p:nvPr/>
        </p:nvSpPr>
        <p:spPr>
          <a:xfrm>
            <a:off x="1459478" y="5512954"/>
            <a:ext cx="1705306" cy="461665"/>
          </a:xfrm>
          <a:prstGeom prst="rect">
            <a:avLst/>
          </a:prstGeom>
          <a:noFill/>
        </p:spPr>
        <p:txBody>
          <a:bodyPr wrap="square" rtlCol="0">
            <a:spAutoFit/>
          </a:bodyPr>
          <a:lstStyle/>
          <a:p>
            <a:r>
              <a:rPr lang="en-US" dirty="0"/>
              <a:t>ERP </a:t>
            </a:r>
            <a:r>
              <a:rPr lang="en-US" dirty="0" err="1"/>
              <a:t>acc</a:t>
            </a:r>
            <a:endParaRPr lang="en-US" dirty="0"/>
          </a:p>
        </p:txBody>
      </p:sp>
      <p:sp>
        <p:nvSpPr>
          <p:cNvPr id="8" name="TextBox 7">
            <a:extLst>
              <a:ext uri="{FF2B5EF4-FFF2-40B4-BE49-F238E27FC236}">
                <a16:creationId xmlns:a16="http://schemas.microsoft.com/office/drawing/2014/main" id="{09BD268D-13A0-6B48-BEF7-5EFD639ABBA0}"/>
              </a:ext>
            </a:extLst>
          </p:cNvPr>
          <p:cNvSpPr txBox="1"/>
          <p:nvPr/>
        </p:nvSpPr>
        <p:spPr>
          <a:xfrm>
            <a:off x="5773005" y="5512954"/>
            <a:ext cx="2456312" cy="461665"/>
          </a:xfrm>
          <a:prstGeom prst="rect">
            <a:avLst/>
          </a:prstGeom>
          <a:noFill/>
        </p:spPr>
        <p:txBody>
          <a:bodyPr wrap="square" rtlCol="0">
            <a:spAutoFit/>
          </a:bodyPr>
          <a:lstStyle/>
          <a:p>
            <a:r>
              <a:rPr lang="en-US" dirty="0"/>
              <a:t>Orbit error RMS</a:t>
            </a:r>
          </a:p>
        </p:txBody>
      </p:sp>
    </p:spTree>
    <p:extLst>
      <p:ext uri="{BB962C8B-B14F-4D97-AF65-F5344CB8AC3E}">
        <p14:creationId xmlns:p14="http://schemas.microsoft.com/office/powerpoint/2010/main" val="246661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t>Extensive review of all supplied ESA documents</a:t>
            </a:r>
            <a:endParaRPr lang="en-US" sz="2600" b="0" dirty="0">
              <a:solidFill>
                <a:schemeClr val="tx1"/>
              </a:solidFill>
            </a:endParaRPr>
          </a:p>
        </p:txBody>
      </p:sp>
      <p:pic>
        <p:nvPicPr>
          <p:cNvPr id="12" name="Picture 11">
            <a:extLst>
              <a:ext uri="{FF2B5EF4-FFF2-40B4-BE49-F238E27FC236}">
                <a16:creationId xmlns:a16="http://schemas.microsoft.com/office/drawing/2014/main" id="{943CDB59-3E0E-E14C-8E58-6C99467A9EA4}"/>
              </a:ext>
            </a:extLst>
          </p:cNvPr>
          <p:cNvPicPr>
            <a:picLocks noChangeAspect="1"/>
          </p:cNvPicPr>
          <p:nvPr/>
        </p:nvPicPr>
        <p:blipFill rotWithShape="1">
          <a:blip r:embed="rId3"/>
          <a:srcRect t="976"/>
          <a:stretch/>
        </p:blipFill>
        <p:spPr>
          <a:xfrm>
            <a:off x="330200" y="1649490"/>
            <a:ext cx="5095492" cy="5208510"/>
          </a:xfrm>
          <a:prstGeom prst="rect">
            <a:avLst/>
          </a:prstGeom>
        </p:spPr>
      </p:pic>
      <p:pic>
        <p:nvPicPr>
          <p:cNvPr id="13" name="Picture 12">
            <a:extLst>
              <a:ext uri="{FF2B5EF4-FFF2-40B4-BE49-F238E27FC236}">
                <a16:creationId xmlns:a16="http://schemas.microsoft.com/office/drawing/2014/main" id="{9F9095AC-BDBA-7D43-A0D1-AC6E4BF516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9147" y="1649490"/>
            <a:ext cx="3007548" cy="2706793"/>
          </a:xfrm>
          <a:prstGeom prst="rect">
            <a:avLst/>
          </a:prstGeom>
        </p:spPr>
      </p:pic>
    </p:spTree>
    <p:extLst>
      <p:ext uri="{BB962C8B-B14F-4D97-AF65-F5344CB8AC3E}">
        <p14:creationId xmlns:p14="http://schemas.microsoft.com/office/powerpoint/2010/main" val="3079697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Satellite 3D models and ray tracing</a:t>
            </a:r>
            <a:endParaRPr lang="en-US" sz="2600" b="0" dirty="0">
              <a:solidFill>
                <a:schemeClr val="tx1"/>
              </a:solidFill>
            </a:endParaRPr>
          </a:p>
        </p:txBody>
      </p:sp>
      <p:pic>
        <p:nvPicPr>
          <p:cNvPr id="7" name="Picture 6">
            <a:extLst>
              <a:ext uri="{FF2B5EF4-FFF2-40B4-BE49-F238E27FC236}">
                <a16:creationId xmlns:a16="http://schemas.microsoft.com/office/drawing/2014/main" id="{5793EFD5-AB10-4742-A1CF-3633DD9044DB}"/>
              </a:ext>
            </a:extLst>
          </p:cNvPr>
          <p:cNvPicPr>
            <a:picLocks noChangeAspect="1"/>
          </p:cNvPicPr>
          <p:nvPr/>
        </p:nvPicPr>
        <p:blipFill>
          <a:blip r:embed="rId3"/>
          <a:stretch>
            <a:fillRect/>
          </a:stretch>
        </p:blipFill>
        <p:spPr>
          <a:xfrm>
            <a:off x="232822" y="2189780"/>
            <a:ext cx="4551033" cy="2939944"/>
          </a:xfrm>
          <a:prstGeom prst="rect">
            <a:avLst/>
          </a:prstGeom>
        </p:spPr>
      </p:pic>
      <p:pic>
        <p:nvPicPr>
          <p:cNvPr id="8" name="Picture 7">
            <a:extLst>
              <a:ext uri="{FF2B5EF4-FFF2-40B4-BE49-F238E27FC236}">
                <a16:creationId xmlns:a16="http://schemas.microsoft.com/office/drawing/2014/main" id="{DF703D07-CB9F-EF41-BF94-2715352A4B9C}"/>
              </a:ext>
            </a:extLst>
          </p:cNvPr>
          <p:cNvPicPr>
            <a:picLocks noChangeAspect="1"/>
          </p:cNvPicPr>
          <p:nvPr/>
        </p:nvPicPr>
        <p:blipFill>
          <a:blip r:embed="rId4"/>
          <a:stretch>
            <a:fillRect/>
          </a:stretch>
        </p:blipFill>
        <p:spPr>
          <a:xfrm>
            <a:off x="4688285" y="2189780"/>
            <a:ext cx="4222893" cy="2895036"/>
          </a:xfrm>
          <a:prstGeom prst="rect">
            <a:avLst/>
          </a:prstGeom>
        </p:spPr>
      </p:pic>
      <p:sp>
        <p:nvSpPr>
          <p:cNvPr id="10" name="TextBox 9">
            <a:extLst>
              <a:ext uri="{FF2B5EF4-FFF2-40B4-BE49-F238E27FC236}">
                <a16:creationId xmlns:a16="http://schemas.microsoft.com/office/drawing/2014/main" id="{3BCBEAB5-FD97-954A-8397-EA278A0FC864}"/>
              </a:ext>
            </a:extLst>
          </p:cNvPr>
          <p:cNvSpPr txBox="1"/>
          <p:nvPr/>
        </p:nvSpPr>
        <p:spPr>
          <a:xfrm>
            <a:off x="1261668" y="5496344"/>
            <a:ext cx="1702389" cy="369332"/>
          </a:xfrm>
          <a:prstGeom prst="rect">
            <a:avLst/>
          </a:prstGeom>
          <a:noFill/>
        </p:spPr>
        <p:txBody>
          <a:bodyPr wrap="none" rtlCol="0">
            <a:spAutoFit/>
          </a:bodyPr>
          <a:lstStyle/>
          <a:p>
            <a:r>
              <a:rPr lang="en-US" dirty="0"/>
              <a:t>IOV satellite Bus</a:t>
            </a:r>
          </a:p>
        </p:txBody>
      </p:sp>
      <p:sp>
        <p:nvSpPr>
          <p:cNvPr id="11" name="TextBox 10">
            <a:extLst>
              <a:ext uri="{FF2B5EF4-FFF2-40B4-BE49-F238E27FC236}">
                <a16:creationId xmlns:a16="http://schemas.microsoft.com/office/drawing/2014/main" id="{59C12D7F-12D5-D047-8E68-F7C19169B47E}"/>
              </a:ext>
            </a:extLst>
          </p:cNvPr>
          <p:cNvSpPr txBox="1"/>
          <p:nvPr/>
        </p:nvSpPr>
        <p:spPr>
          <a:xfrm>
            <a:off x="5928114" y="5496344"/>
            <a:ext cx="1743234" cy="369332"/>
          </a:xfrm>
          <a:prstGeom prst="rect">
            <a:avLst/>
          </a:prstGeom>
          <a:noFill/>
        </p:spPr>
        <p:txBody>
          <a:bodyPr wrap="none" rtlCol="0">
            <a:spAutoFit/>
          </a:bodyPr>
          <a:lstStyle/>
          <a:p>
            <a:r>
              <a:rPr lang="en-US" dirty="0"/>
              <a:t>FOC satellite Bus</a:t>
            </a:r>
          </a:p>
        </p:txBody>
      </p:sp>
    </p:spTree>
    <p:extLst>
      <p:ext uri="{BB962C8B-B14F-4D97-AF65-F5344CB8AC3E}">
        <p14:creationId xmlns:p14="http://schemas.microsoft.com/office/powerpoint/2010/main" val="3126745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Orbit modelling for long-term prediction</a:t>
            </a:r>
          </a:p>
        </p:txBody>
      </p:sp>
      <p:sp>
        <p:nvSpPr>
          <p:cNvPr id="3" name="TextBox 2">
            <a:extLst>
              <a:ext uri="{FF2B5EF4-FFF2-40B4-BE49-F238E27FC236}">
                <a16:creationId xmlns:a16="http://schemas.microsoft.com/office/drawing/2014/main" id="{ED74C9AB-E9F2-8642-8D09-C4445ED59E99}"/>
              </a:ext>
            </a:extLst>
          </p:cNvPr>
          <p:cNvSpPr txBox="1"/>
          <p:nvPr/>
        </p:nvSpPr>
        <p:spPr>
          <a:xfrm>
            <a:off x="330200" y="1685807"/>
            <a:ext cx="2580951" cy="461665"/>
          </a:xfrm>
          <a:prstGeom prst="rect">
            <a:avLst/>
          </a:prstGeom>
          <a:noFill/>
        </p:spPr>
        <p:txBody>
          <a:bodyPr wrap="square" rtlCol="0">
            <a:spAutoFit/>
          </a:bodyPr>
          <a:lstStyle/>
          <a:p>
            <a:r>
              <a:rPr lang="en-US" dirty="0"/>
              <a:t>Project aims</a:t>
            </a:r>
          </a:p>
        </p:txBody>
      </p:sp>
      <p:sp>
        <p:nvSpPr>
          <p:cNvPr id="26" name="TextBox 25">
            <a:extLst>
              <a:ext uri="{FF2B5EF4-FFF2-40B4-BE49-F238E27FC236}">
                <a16:creationId xmlns:a16="http://schemas.microsoft.com/office/drawing/2014/main" id="{F0433BC1-E6E2-0148-A5B4-BAE7FF62AB1B}"/>
              </a:ext>
            </a:extLst>
          </p:cNvPr>
          <p:cNvSpPr txBox="1"/>
          <p:nvPr/>
        </p:nvSpPr>
        <p:spPr>
          <a:xfrm>
            <a:off x="330200" y="2299082"/>
            <a:ext cx="7552237" cy="1200329"/>
          </a:xfrm>
          <a:prstGeom prst="rect">
            <a:avLst/>
          </a:prstGeom>
          <a:noFill/>
        </p:spPr>
        <p:txBody>
          <a:bodyPr wrap="square" rtlCol="0">
            <a:spAutoFit/>
          </a:bodyPr>
          <a:lstStyle/>
          <a:p>
            <a:pPr marL="342900" indent="-342900">
              <a:buFont typeface="Arial" panose="020B0604020202020204" pitchFamily="34" charset="0"/>
              <a:buChar char="•"/>
            </a:pPr>
            <a:r>
              <a:rPr lang="en-US" dirty="0"/>
              <a:t>1 cm accuracy Galileo precise orbit determination</a:t>
            </a:r>
          </a:p>
          <a:p>
            <a:pPr marL="342900" indent="-342900">
              <a:buFont typeface="Arial" panose="020B0604020202020204" pitchFamily="34" charset="0"/>
              <a:buChar char="•"/>
            </a:pPr>
            <a:r>
              <a:rPr lang="en-US" dirty="0"/>
              <a:t>2 cm accuracy orbit prediction over 1 day</a:t>
            </a:r>
          </a:p>
          <a:p>
            <a:pPr marL="342900" indent="-342900">
              <a:buFont typeface="Arial" panose="020B0604020202020204" pitchFamily="34" charset="0"/>
              <a:buChar char="•"/>
            </a:pPr>
            <a:r>
              <a:rPr lang="en-US" dirty="0" err="1"/>
              <a:t>Decimetre</a:t>
            </a:r>
            <a:r>
              <a:rPr lang="en-US" dirty="0"/>
              <a:t> level prediction accuracy over 14 days</a:t>
            </a:r>
          </a:p>
        </p:txBody>
      </p:sp>
    </p:spTree>
    <p:extLst>
      <p:ext uri="{BB962C8B-B14F-4D97-AF65-F5344CB8AC3E}">
        <p14:creationId xmlns:p14="http://schemas.microsoft.com/office/powerpoint/2010/main" val="3946703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hlinkClick r:id="rId3" tooltip="Ray tracing"/>
          </p:cNvPr>
          <p:cNvSpPr/>
          <p:nvPr/>
        </p:nvSpPr>
        <p:spPr>
          <a:xfrm>
            <a:off x="0" y="798508"/>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Satellite 3D models and ray tracing</a:t>
            </a:r>
            <a:endParaRPr lang="en-US" sz="2600" b="0" dirty="0">
              <a:solidFill>
                <a:schemeClr val="tx1"/>
              </a:solidFill>
            </a:endParaRPr>
          </a:p>
        </p:txBody>
      </p:sp>
      <p:pic>
        <p:nvPicPr>
          <p:cNvPr id="6" name="Picture 5">
            <a:extLst>
              <a:ext uri="{FF2B5EF4-FFF2-40B4-BE49-F238E27FC236}">
                <a16:creationId xmlns:a16="http://schemas.microsoft.com/office/drawing/2014/main" id="{7AA2D121-A652-9446-9FEA-DDDFE5AFD681}"/>
              </a:ext>
            </a:extLst>
          </p:cNvPr>
          <p:cNvPicPr>
            <a:picLocks noChangeAspect="1"/>
          </p:cNvPicPr>
          <p:nvPr/>
        </p:nvPicPr>
        <p:blipFill>
          <a:blip r:embed="rId4"/>
          <a:stretch>
            <a:fillRect/>
          </a:stretch>
        </p:blipFill>
        <p:spPr>
          <a:xfrm>
            <a:off x="330200" y="1643992"/>
            <a:ext cx="4641901" cy="3795913"/>
          </a:xfrm>
          <a:prstGeom prst="rect">
            <a:avLst/>
          </a:prstGeom>
        </p:spPr>
      </p:pic>
      <p:sp>
        <p:nvSpPr>
          <p:cNvPr id="5" name="TextBox 4">
            <a:extLst>
              <a:ext uri="{FF2B5EF4-FFF2-40B4-BE49-F238E27FC236}">
                <a16:creationId xmlns:a16="http://schemas.microsoft.com/office/drawing/2014/main" id="{CB58CA13-2E74-B04E-8CFA-13A2378D1121}"/>
              </a:ext>
            </a:extLst>
          </p:cNvPr>
          <p:cNvSpPr txBox="1"/>
          <p:nvPr/>
        </p:nvSpPr>
        <p:spPr>
          <a:xfrm>
            <a:off x="5302301" y="1645164"/>
            <a:ext cx="4019439" cy="3046988"/>
          </a:xfrm>
          <a:prstGeom prst="rect">
            <a:avLst/>
          </a:prstGeom>
          <a:noFill/>
        </p:spPr>
        <p:txBody>
          <a:bodyPr wrap="square" rtlCol="0">
            <a:spAutoFit/>
          </a:bodyPr>
          <a:lstStyle/>
          <a:p>
            <a:r>
              <a:rPr lang="en-US" sz="2400" dirty="0"/>
              <a:t>Steps</a:t>
            </a:r>
          </a:p>
          <a:p>
            <a:pPr marL="285750" indent="-285750">
              <a:buFont typeface="Arial" panose="020B0604020202020204" pitchFamily="34" charset="0"/>
              <a:buChar char="•"/>
            </a:pPr>
            <a:r>
              <a:rPr lang="en-US" sz="2400" dirty="0"/>
              <a:t>Generate a pixel array</a:t>
            </a:r>
          </a:p>
          <a:p>
            <a:pPr marL="285750" indent="-285750">
              <a:buFont typeface="Arial" panose="020B0604020202020204" pitchFamily="34" charset="0"/>
              <a:buChar char="•"/>
            </a:pPr>
            <a:r>
              <a:rPr lang="en-US" sz="2400" dirty="0"/>
              <a:t>Simulate rays</a:t>
            </a:r>
          </a:p>
          <a:p>
            <a:pPr marL="285750" indent="-285750">
              <a:buFont typeface="Arial" panose="020B0604020202020204" pitchFamily="34" charset="0"/>
              <a:buChar char="•"/>
            </a:pPr>
            <a:r>
              <a:rPr lang="en-US" sz="2400" dirty="0"/>
              <a:t>Compute intersections</a:t>
            </a:r>
          </a:p>
          <a:p>
            <a:pPr marL="285750" indent="-285750">
              <a:buFont typeface="Arial" panose="020B0604020202020204" pitchFamily="34" charset="0"/>
              <a:buChar char="•"/>
            </a:pPr>
            <a:r>
              <a:rPr lang="en-US" sz="2400" dirty="0"/>
              <a:t>Compute surface normal</a:t>
            </a:r>
          </a:p>
          <a:p>
            <a:pPr marL="285750" indent="-285750">
              <a:buFont typeface="Arial" panose="020B0604020202020204" pitchFamily="34" charset="0"/>
              <a:buChar char="•"/>
            </a:pPr>
            <a:r>
              <a:rPr lang="en-US" sz="2400" dirty="0"/>
              <a:t>Compute reflection vectors</a:t>
            </a:r>
          </a:p>
          <a:p>
            <a:pPr marL="285750" indent="-285750">
              <a:buFont typeface="Arial" panose="020B0604020202020204" pitchFamily="34" charset="0"/>
              <a:buChar char="•"/>
            </a:pPr>
            <a:r>
              <a:rPr lang="en-US" sz="2400" dirty="0"/>
              <a:t>Compute force for each intersection and add up </a:t>
            </a:r>
          </a:p>
        </p:txBody>
      </p:sp>
      <p:sp>
        <p:nvSpPr>
          <p:cNvPr id="2" name="TextBox 1">
            <a:extLst>
              <a:ext uri="{FF2B5EF4-FFF2-40B4-BE49-F238E27FC236}">
                <a16:creationId xmlns:a16="http://schemas.microsoft.com/office/drawing/2014/main" id="{9B39413A-8295-BB44-A719-5CE17E069E13}"/>
              </a:ext>
            </a:extLst>
          </p:cNvPr>
          <p:cNvSpPr txBox="1"/>
          <p:nvPr/>
        </p:nvSpPr>
        <p:spPr>
          <a:xfrm>
            <a:off x="5594887" y="5579390"/>
            <a:ext cx="3378631" cy="461665"/>
          </a:xfrm>
          <a:prstGeom prst="rect">
            <a:avLst/>
          </a:prstGeom>
          <a:noFill/>
        </p:spPr>
        <p:txBody>
          <a:bodyPr wrap="square" rtlCol="0">
            <a:spAutoFit/>
          </a:bodyPr>
          <a:lstStyle/>
          <a:p>
            <a:r>
              <a:rPr lang="en-US" dirty="0">
                <a:solidFill>
                  <a:srgbClr val="FC5F06"/>
                </a:solidFill>
                <a:hlinkClick r:id="rId5">
                  <a:extLst>
                    <a:ext uri="{A12FA001-AC4F-418D-AE19-62706E023703}">
                      <ahyp:hlinkClr xmlns:ahyp="http://schemas.microsoft.com/office/drawing/2018/hyperlinkcolor" val="tx"/>
                    </a:ext>
                  </a:extLst>
                </a:hlinkClick>
              </a:rPr>
              <a:t>Ray tracing show</a:t>
            </a:r>
            <a:endParaRPr lang="en-US" dirty="0">
              <a:solidFill>
                <a:srgbClr val="FC5F06"/>
              </a:solidFill>
            </a:endParaRPr>
          </a:p>
        </p:txBody>
      </p:sp>
    </p:spTree>
    <p:extLst>
      <p:ext uri="{BB962C8B-B14F-4D97-AF65-F5344CB8AC3E}">
        <p14:creationId xmlns:p14="http://schemas.microsoft.com/office/powerpoint/2010/main" val="975087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hlinkClick r:id="rId3" tooltip="Ray tracing"/>
          </p:cNvPr>
          <p:cNvSpPr/>
          <p:nvPr/>
        </p:nvSpPr>
        <p:spPr>
          <a:xfrm>
            <a:off x="0" y="798508"/>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465830"/>
          </a:xfrm>
        </p:spPr>
        <p:txBody>
          <a:bodyPr/>
          <a:lstStyle/>
          <a:p>
            <a:r>
              <a:rPr lang="en-GB" sz="2600" b="0" dirty="0">
                <a:solidFill>
                  <a:schemeClr val="tx1"/>
                </a:solidFill>
              </a:rPr>
              <a:t>Ray tracing parameters---- pixel size</a:t>
            </a:r>
            <a:endParaRPr lang="en-US" sz="2600" b="0" dirty="0">
              <a:solidFill>
                <a:schemeClr val="tx1"/>
              </a:solidFill>
            </a:endParaRPr>
          </a:p>
        </p:txBody>
      </p:sp>
      <p:pic>
        <p:nvPicPr>
          <p:cNvPr id="4" name="Picture 3">
            <a:extLst>
              <a:ext uri="{FF2B5EF4-FFF2-40B4-BE49-F238E27FC236}">
                <a16:creationId xmlns:a16="http://schemas.microsoft.com/office/drawing/2014/main" id="{D08FD67D-8523-7D4D-88C1-927E77209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 y="1844298"/>
            <a:ext cx="3564611" cy="2376407"/>
          </a:xfrm>
          <a:prstGeom prst="rect">
            <a:avLst/>
          </a:prstGeom>
        </p:spPr>
      </p:pic>
      <p:pic>
        <p:nvPicPr>
          <p:cNvPr id="8" name="Picture 7">
            <a:extLst>
              <a:ext uri="{FF2B5EF4-FFF2-40B4-BE49-F238E27FC236}">
                <a16:creationId xmlns:a16="http://schemas.microsoft.com/office/drawing/2014/main" id="{05B92884-08A6-174F-B768-643F5AE52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011" y="1886983"/>
            <a:ext cx="3564611" cy="2376407"/>
          </a:xfrm>
          <a:prstGeom prst="rect">
            <a:avLst/>
          </a:prstGeom>
        </p:spPr>
      </p:pic>
      <p:pic>
        <p:nvPicPr>
          <p:cNvPr id="11" name="Picture 10">
            <a:extLst>
              <a:ext uri="{FF2B5EF4-FFF2-40B4-BE49-F238E27FC236}">
                <a16:creationId xmlns:a16="http://schemas.microsoft.com/office/drawing/2014/main" id="{30019D38-7F3F-0341-AF52-8A7EB835D6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199" y="4255573"/>
            <a:ext cx="3564611" cy="2376407"/>
          </a:xfrm>
          <a:prstGeom prst="rect">
            <a:avLst/>
          </a:prstGeom>
        </p:spPr>
      </p:pic>
      <p:pic>
        <p:nvPicPr>
          <p:cNvPr id="13" name="Picture 12">
            <a:extLst>
              <a:ext uri="{FF2B5EF4-FFF2-40B4-BE49-F238E27FC236}">
                <a16:creationId xmlns:a16="http://schemas.microsoft.com/office/drawing/2014/main" id="{C9082192-9449-D24A-9B39-D7B41AC303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5009" y="4364742"/>
            <a:ext cx="3564611" cy="2376407"/>
          </a:xfrm>
          <a:prstGeom prst="rect">
            <a:avLst/>
          </a:prstGeom>
        </p:spPr>
      </p:pic>
      <p:sp>
        <p:nvSpPr>
          <p:cNvPr id="10" name="TextBox 9">
            <a:extLst>
              <a:ext uri="{FF2B5EF4-FFF2-40B4-BE49-F238E27FC236}">
                <a16:creationId xmlns:a16="http://schemas.microsoft.com/office/drawing/2014/main" id="{156406A3-4B5E-FE48-A920-9F085B29794B}"/>
              </a:ext>
            </a:extLst>
          </p:cNvPr>
          <p:cNvSpPr txBox="1"/>
          <p:nvPr/>
        </p:nvSpPr>
        <p:spPr>
          <a:xfrm>
            <a:off x="712718" y="3429000"/>
            <a:ext cx="641660" cy="369332"/>
          </a:xfrm>
          <a:prstGeom prst="rect">
            <a:avLst/>
          </a:prstGeom>
          <a:noFill/>
        </p:spPr>
        <p:txBody>
          <a:bodyPr wrap="square" rtlCol="0">
            <a:spAutoFit/>
          </a:bodyPr>
          <a:lstStyle/>
          <a:p>
            <a:r>
              <a:rPr lang="en-US" sz="1800" dirty="0"/>
              <a:t>1 m</a:t>
            </a:r>
          </a:p>
        </p:txBody>
      </p:sp>
      <p:sp>
        <p:nvSpPr>
          <p:cNvPr id="12" name="TextBox 11">
            <a:extLst>
              <a:ext uri="{FF2B5EF4-FFF2-40B4-BE49-F238E27FC236}">
                <a16:creationId xmlns:a16="http://schemas.microsoft.com/office/drawing/2014/main" id="{97D4984C-0EFB-264E-AF6B-B1869DBDF462}"/>
              </a:ext>
            </a:extLst>
          </p:cNvPr>
          <p:cNvSpPr txBox="1"/>
          <p:nvPr/>
        </p:nvSpPr>
        <p:spPr>
          <a:xfrm>
            <a:off x="4572000" y="3613666"/>
            <a:ext cx="746760" cy="369332"/>
          </a:xfrm>
          <a:prstGeom prst="rect">
            <a:avLst/>
          </a:prstGeom>
          <a:noFill/>
        </p:spPr>
        <p:txBody>
          <a:bodyPr wrap="square" rtlCol="0">
            <a:spAutoFit/>
          </a:bodyPr>
          <a:lstStyle/>
          <a:p>
            <a:r>
              <a:rPr lang="en-US" sz="1800" dirty="0"/>
              <a:t>1 </a:t>
            </a:r>
            <a:r>
              <a:rPr lang="en-US" sz="1800" dirty="0" err="1"/>
              <a:t>dm</a:t>
            </a:r>
            <a:endParaRPr lang="en-US" sz="1800" dirty="0"/>
          </a:p>
        </p:txBody>
      </p:sp>
      <p:sp>
        <p:nvSpPr>
          <p:cNvPr id="14" name="TextBox 13">
            <a:extLst>
              <a:ext uri="{FF2B5EF4-FFF2-40B4-BE49-F238E27FC236}">
                <a16:creationId xmlns:a16="http://schemas.microsoft.com/office/drawing/2014/main" id="{FA458ECB-4E84-9245-8861-9E20D4D599F9}"/>
              </a:ext>
            </a:extLst>
          </p:cNvPr>
          <p:cNvSpPr txBox="1"/>
          <p:nvPr/>
        </p:nvSpPr>
        <p:spPr>
          <a:xfrm>
            <a:off x="712718" y="5874826"/>
            <a:ext cx="857002" cy="369332"/>
          </a:xfrm>
          <a:prstGeom prst="rect">
            <a:avLst/>
          </a:prstGeom>
          <a:noFill/>
        </p:spPr>
        <p:txBody>
          <a:bodyPr wrap="square" rtlCol="0">
            <a:spAutoFit/>
          </a:bodyPr>
          <a:lstStyle/>
          <a:p>
            <a:r>
              <a:rPr lang="en-US" sz="1800" dirty="0"/>
              <a:t>1 cm</a:t>
            </a:r>
          </a:p>
        </p:txBody>
      </p:sp>
      <p:sp>
        <p:nvSpPr>
          <p:cNvPr id="15" name="TextBox 14">
            <a:extLst>
              <a:ext uri="{FF2B5EF4-FFF2-40B4-BE49-F238E27FC236}">
                <a16:creationId xmlns:a16="http://schemas.microsoft.com/office/drawing/2014/main" id="{7BBE962B-7B92-3740-8F0E-90B59E6C4C28}"/>
              </a:ext>
            </a:extLst>
          </p:cNvPr>
          <p:cNvSpPr txBox="1"/>
          <p:nvPr/>
        </p:nvSpPr>
        <p:spPr>
          <a:xfrm>
            <a:off x="4714454" y="6059492"/>
            <a:ext cx="878625" cy="369332"/>
          </a:xfrm>
          <a:prstGeom prst="rect">
            <a:avLst/>
          </a:prstGeom>
          <a:noFill/>
        </p:spPr>
        <p:txBody>
          <a:bodyPr wrap="square" rtlCol="0">
            <a:spAutoFit/>
          </a:bodyPr>
          <a:lstStyle/>
          <a:p>
            <a:r>
              <a:rPr lang="en-US" sz="1800" dirty="0"/>
              <a:t>1 mm</a:t>
            </a:r>
          </a:p>
        </p:txBody>
      </p:sp>
    </p:spTree>
    <p:extLst>
      <p:ext uri="{BB962C8B-B14F-4D97-AF65-F5344CB8AC3E}">
        <p14:creationId xmlns:p14="http://schemas.microsoft.com/office/powerpoint/2010/main" val="386012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hlinkClick r:id="rId3" tooltip="Ray tracing"/>
          </p:cNvPr>
          <p:cNvSpPr/>
          <p:nvPr/>
        </p:nvSpPr>
        <p:spPr>
          <a:xfrm>
            <a:off x="0" y="798508"/>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465830"/>
          </a:xfrm>
        </p:spPr>
        <p:txBody>
          <a:bodyPr/>
          <a:lstStyle/>
          <a:p>
            <a:r>
              <a:rPr lang="en-GB" sz="2600" b="0" dirty="0">
                <a:solidFill>
                  <a:schemeClr val="tx1"/>
                </a:solidFill>
              </a:rPr>
              <a:t>Ray tracing parameters---- maximum reflections</a:t>
            </a:r>
            <a:endParaRPr lang="en-US" sz="2600" b="0" dirty="0">
              <a:solidFill>
                <a:schemeClr val="tx1"/>
              </a:solidFill>
            </a:endParaRPr>
          </a:p>
        </p:txBody>
      </p:sp>
      <p:pic>
        <p:nvPicPr>
          <p:cNvPr id="3" name="Picture 2">
            <a:extLst>
              <a:ext uri="{FF2B5EF4-FFF2-40B4-BE49-F238E27FC236}">
                <a16:creationId xmlns:a16="http://schemas.microsoft.com/office/drawing/2014/main" id="{2E28DB94-02F8-F64F-AF86-97EDED339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88" y="1640235"/>
            <a:ext cx="3525487" cy="2350324"/>
          </a:xfrm>
          <a:prstGeom prst="rect">
            <a:avLst/>
          </a:prstGeom>
        </p:spPr>
      </p:pic>
      <p:pic>
        <p:nvPicPr>
          <p:cNvPr id="6" name="Picture 5">
            <a:extLst>
              <a:ext uri="{FF2B5EF4-FFF2-40B4-BE49-F238E27FC236}">
                <a16:creationId xmlns:a16="http://schemas.microsoft.com/office/drawing/2014/main" id="{6EB38F3C-DFCD-1E42-8D84-353AC91B5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5125" y="1640235"/>
            <a:ext cx="3525485" cy="2350324"/>
          </a:xfrm>
          <a:prstGeom prst="rect">
            <a:avLst/>
          </a:prstGeom>
        </p:spPr>
      </p:pic>
      <p:pic>
        <p:nvPicPr>
          <p:cNvPr id="10" name="Picture 9">
            <a:extLst>
              <a:ext uri="{FF2B5EF4-FFF2-40B4-BE49-F238E27FC236}">
                <a16:creationId xmlns:a16="http://schemas.microsoft.com/office/drawing/2014/main" id="{7E7A48DE-5C5D-8D4F-A6DC-372C9B6D1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07" y="4172915"/>
            <a:ext cx="3525488" cy="2350325"/>
          </a:xfrm>
          <a:prstGeom prst="rect">
            <a:avLst/>
          </a:prstGeom>
        </p:spPr>
      </p:pic>
      <p:pic>
        <p:nvPicPr>
          <p:cNvPr id="14" name="Picture 13">
            <a:extLst>
              <a:ext uri="{FF2B5EF4-FFF2-40B4-BE49-F238E27FC236}">
                <a16:creationId xmlns:a16="http://schemas.microsoft.com/office/drawing/2014/main" id="{5611447B-6702-E949-93FA-14DC1C1BD1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124" y="4172916"/>
            <a:ext cx="3525486" cy="2350324"/>
          </a:xfrm>
          <a:prstGeom prst="rect">
            <a:avLst/>
          </a:prstGeom>
        </p:spPr>
      </p:pic>
      <p:sp>
        <p:nvSpPr>
          <p:cNvPr id="11" name="TextBox 10">
            <a:extLst>
              <a:ext uri="{FF2B5EF4-FFF2-40B4-BE49-F238E27FC236}">
                <a16:creationId xmlns:a16="http://schemas.microsoft.com/office/drawing/2014/main" id="{FE1CC942-F27F-574D-94BF-C6CD31BD2494}"/>
              </a:ext>
            </a:extLst>
          </p:cNvPr>
          <p:cNvSpPr txBox="1"/>
          <p:nvPr/>
        </p:nvSpPr>
        <p:spPr>
          <a:xfrm>
            <a:off x="477734" y="3068880"/>
            <a:ext cx="1366306" cy="369332"/>
          </a:xfrm>
          <a:prstGeom prst="rect">
            <a:avLst/>
          </a:prstGeom>
          <a:noFill/>
        </p:spPr>
        <p:txBody>
          <a:bodyPr wrap="square" rtlCol="0">
            <a:spAutoFit/>
          </a:bodyPr>
          <a:lstStyle/>
          <a:p>
            <a:r>
              <a:rPr lang="en-US" sz="1800" dirty="0"/>
              <a:t>1 reflection</a:t>
            </a:r>
          </a:p>
        </p:txBody>
      </p:sp>
      <p:sp>
        <p:nvSpPr>
          <p:cNvPr id="12" name="TextBox 11">
            <a:extLst>
              <a:ext uri="{FF2B5EF4-FFF2-40B4-BE49-F238E27FC236}">
                <a16:creationId xmlns:a16="http://schemas.microsoft.com/office/drawing/2014/main" id="{D036CF9D-6F73-D444-A26C-7087AE0F356F}"/>
              </a:ext>
            </a:extLst>
          </p:cNvPr>
          <p:cNvSpPr txBox="1"/>
          <p:nvPr/>
        </p:nvSpPr>
        <p:spPr>
          <a:xfrm>
            <a:off x="4308070" y="3095788"/>
            <a:ext cx="1483129" cy="369332"/>
          </a:xfrm>
          <a:prstGeom prst="rect">
            <a:avLst/>
          </a:prstGeom>
          <a:noFill/>
        </p:spPr>
        <p:txBody>
          <a:bodyPr wrap="square" rtlCol="0">
            <a:spAutoFit/>
          </a:bodyPr>
          <a:lstStyle/>
          <a:p>
            <a:r>
              <a:rPr lang="en-US" sz="1800" dirty="0"/>
              <a:t>2 reflections</a:t>
            </a:r>
          </a:p>
        </p:txBody>
      </p:sp>
      <p:sp>
        <p:nvSpPr>
          <p:cNvPr id="13" name="TextBox 12">
            <a:extLst>
              <a:ext uri="{FF2B5EF4-FFF2-40B4-BE49-F238E27FC236}">
                <a16:creationId xmlns:a16="http://schemas.microsoft.com/office/drawing/2014/main" id="{EDB8A6C0-1192-7244-9051-D124156A53D6}"/>
              </a:ext>
            </a:extLst>
          </p:cNvPr>
          <p:cNvSpPr txBox="1"/>
          <p:nvPr/>
        </p:nvSpPr>
        <p:spPr>
          <a:xfrm>
            <a:off x="522844" y="5681010"/>
            <a:ext cx="1519315" cy="369332"/>
          </a:xfrm>
          <a:prstGeom prst="rect">
            <a:avLst/>
          </a:prstGeom>
          <a:noFill/>
        </p:spPr>
        <p:txBody>
          <a:bodyPr wrap="square" rtlCol="0">
            <a:spAutoFit/>
          </a:bodyPr>
          <a:lstStyle/>
          <a:p>
            <a:r>
              <a:rPr lang="en-US" sz="1800" dirty="0"/>
              <a:t>3 reflections</a:t>
            </a:r>
          </a:p>
        </p:txBody>
      </p:sp>
    </p:spTree>
    <p:extLst>
      <p:ext uri="{BB962C8B-B14F-4D97-AF65-F5344CB8AC3E}">
        <p14:creationId xmlns:p14="http://schemas.microsoft.com/office/powerpoint/2010/main" val="4191962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hlinkClick r:id="rId3" tooltip="Ray tracing"/>
          </p:cNvPr>
          <p:cNvSpPr/>
          <p:nvPr/>
        </p:nvSpPr>
        <p:spPr>
          <a:xfrm>
            <a:off x="0" y="798508"/>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465830"/>
          </a:xfrm>
        </p:spPr>
        <p:txBody>
          <a:bodyPr/>
          <a:lstStyle/>
          <a:p>
            <a:r>
              <a:rPr lang="en-GB" sz="2600" b="0" dirty="0">
                <a:solidFill>
                  <a:schemeClr val="tx1"/>
                </a:solidFill>
              </a:rPr>
              <a:t>Ray tracing----multiple reflections</a:t>
            </a:r>
            <a:endParaRPr lang="en-US" sz="2600" b="0" dirty="0">
              <a:solidFill>
                <a:schemeClr val="tx1"/>
              </a:solidFill>
            </a:endParaRPr>
          </a:p>
        </p:txBody>
      </p:sp>
      <p:pic>
        <p:nvPicPr>
          <p:cNvPr id="3" name="Picture 2">
            <a:extLst>
              <a:ext uri="{FF2B5EF4-FFF2-40B4-BE49-F238E27FC236}">
                <a16:creationId xmlns:a16="http://schemas.microsoft.com/office/drawing/2014/main" id="{50A21F03-54A4-BB4E-A588-1967F0C09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371822"/>
            <a:ext cx="4160520" cy="2773680"/>
          </a:xfrm>
          <a:prstGeom prst="rect">
            <a:avLst/>
          </a:prstGeom>
        </p:spPr>
      </p:pic>
      <p:pic>
        <p:nvPicPr>
          <p:cNvPr id="6" name="Picture 5">
            <a:extLst>
              <a:ext uri="{FF2B5EF4-FFF2-40B4-BE49-F238E27FC236}">
                <a16:creationId xmlns:a16="http://schemas.microsoft.com/office/drawing/2014/main" id="{F3432AF8-04D7-E543-914C-B55D2DCFE6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5320" y="2371822"/>
            <a:ext cx="4160520" cy="2773680"/>
          </a:xfrm>
          <a:prstGeom prst="rect">
            <a:avLst/>
          </a:prstGeom>
        </p:spPr>
      </p:pic>
      <p:sp>
        <p:nvSpPr>
          <p:cNvPr id="12" name="TextBox 11">
            <a:extLst>
              <a:ext uri="{FF2B5EF4-FFF2-40B4-BE49-F238E27FC236}">
                <a16:creationId xmlns:a16="http://schemas.microsoft.com/office/drawing/2014/main" id="{D3B1FD53-E2A3-664C-8749-242E3D6A45E3}"/>
              </a:ext>
            </a:extLst>
          </p:cNvPr>
          <p:cNvSpPr txBox="1"/>
          <p:nvPr/>
        </p:nvSpPr>
        <p:spPr>
          <a:xfrm>
            <a:off x="1261668" y="5496344"/>
            <a:ext cx="2822652" cy="461665"/>
          </a:xfrm>
          <a:prstGeom prst="rect">
            <a:avLst/>
          </a:prstGeom>
          <a:noFill/>
        </p:spPr>
        <p:txBody>
          <a:bodyPr wrap="square" rtlCol="0">
            <a:spAutoFit/>
          </a:bodyPr>
          <a:lstStyle/>
          <a:p>
            <a:r>
              <a:rPr lang="en-US" dirty="0"/>
              <a:t>IOV satellite</a:t>
            </a:r>
          </a:p>
        </p:txBody>
      </p:sp>
      <p:sp>
        <p:nvSpPr>
          <p:cNvPr id="14" name="TextBox 13">
            <a:extLst>
              <a:ext uri="{FF2B5EF4-FFF2-40B4-BE49-F238E27FC236}">
                <a16:creationId xmlns:a16="http://schemas.microsoft.com/office/drawing/2014/main" id="{07C98D2E-D2E3-C143-BA45-ED67FC4A3A58}"/>
              </a:ext>
            </a:extLst>
          </p:cNvPr>
          <p:cNvSpPr txBox="1"/>
          <p:nvPr/>
        </p:nvSpPr>
        <p:spPr>
          <a:xfrm>
            <a:off x="5928114" y="5496344"/>
            <a:ext cx="2697726" cy="461665"/>
          </a:xfrm>
          <a:prstGeom prst="rect">
            <a:avLst/>
          </a:prstGeom>
          <a:noFill/>
        </p:spPr>
        <p:txBody>
          <a:bodyPr wrap="square" rtlCol="0">
            <a:spAutoFit/>
          </a:bodyPr>
          <a:lstStyle/>
          <a:p>
            <a:r>
              <a:rPr lang="en-US" dirty="0"/>
              <a:t>FOC satellite</a:t>
            </a:r>
          </a:p>
        </p:txBody>
      </p:sp>
    </p:spTree>
    <p:extLst>
      <p:ext uri="{BB962C8B-B14F-4D97-AF65-F5344CB8AC3E}">
        <p14:creationId xmlns:p14="http://schemas.microsoft.com/office/powerpoint/2010/main" val="143240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hlinkClick r:id="rId3" tooltip="Ray tracing"/>
          </p:cNvPr>
          <p:cNvSpPr/>
          <p:nvPr/>
        </p:nvSpPr>
        <p:spPr>
          <a:xfrm>
            <a:off x="0" y="798508"/>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465830"/>
          </a:xfrm>
        </p:spPr>
        <p:txBody>
          <a:bodyPr/>
          <a:lstStyle/>
          <a:p>
            <a:r>
              <a:rPr lang="en-GB" sz="2600" b="0" dirty="0">
                <a:solidFill>
                  <a:schemeClr val="tx1"/>
                </a:solidFill>
              </a:rPr>
              <a:t>Ray tracing----multiple</a:t>
            </a:r>
            <a:r>
              <a:rPr lang="en-US" altLang="zh-CN" sz="2600" b="0" dirty="0">
                <a:solidFill>
                  <a:schemeClr val="tx1"/>
                </a:solidFill>
              </a:rPr>
              <a:t>-</a:t>
            </a:r>
            <a:r>
              <a:rPr lang="en-GB" sz="2600" b="0" dirty="0">
                <a:solidFill>
                  <a:schemeClr val="tx1"/>
                </a:solidFill>
              </a:rPr>
              <a:t>reflection impacts to orbit</a:t>
            </a:r>
            <a:endParaRPr lang="en-US" sz="2600" b="0" dirty="0">
              <a:solidFill>
                <a:schemeClr val="tx1"/>
              </a:solidFill>
            </a:endParaRPr>
          </a:p>
        </p:txBody>
      </p:sp>
      <p:sp>
        <p:nvSpPr>
          <p:cNvPr id="12" name="TextBox 11">
            <a:extLst>
              <a:ext uri="{FF2B5EF4-FFF2-40B4-BE49-F238E27FC236}">
                <a16:creationId xmlns:a16="http://schemas.microsoft.com/office/drawing/2014/main" id="{D3B1FD53-E2A3-664C-8749-242E3D6A45E3}"/>
              </a:ext>
            </a:extLst>
          </p:cNvPr>
          <p:cNvSpPr txBox="1"/>
          <p:nvPr/>
        </p:nvSpPr>
        <p:spPr>
          <a:xfrm>
            <a:off x="1261668" y="5237264"/>
            <a:ext cx="2822652" cy="461665"/>
          </a:xfrm>
          <a:prstGeom prst="rect">
            <a:avLst/>
          </a:prstGeom>
          <a:noFill/>
        </p:spPr>
        <p:txBody>
          <a:bodyPr wrap="square" rtlCol="0">
            <a:spAutoFit/>
          </a:bodyPr>
          <a:lstStyle/>
          <a:p>
            <a:r>
              <a:rPr lang="en-US" dirty="0"/>
              <a:t>IOV satellite</a:t>
            </a:r>
          </a:p>
        </p:txBody>
      </p:sp>
      <p:sp>
        <p:nvSpPr>
          <p:cNvPr id="14" name="TextBox 13">
            <a:extLst>
              <a:ext uri="{FF2B5EF4-FFF2-40B4-BE49-F238E27FC236}">
                <a16:creationId xmlns:a16="http://schemas.microsoft.com/office/drawing/2014/main" id="{07C98D2E-D2E3-C143-BA45-ED67FC4A3A58}"/>
              </a:ext>
            </a:extLst>
          </p:cNvPr>
          <p:cNvSpPr txBox="1"/>
          <p:nvPr/>
        </p:nvSpPr>
        <p:spPr>
          <a:xfrm>
            <a:off x="5928114" y="5237264"/>
            <a:ext cx="2697726" cy="461665"/>
          </a:xfrm>
          <a:prstGeom prst="rect">
            <a:avLst/>
          </a:prstGeom>
          <a:noFill/>
        </p:spPr>
        <p:txBody>
          <a:bodyPr wrap="square" rtlCol="0">
            <a:spAutoFit/>
          </a:bodyPr>
          <a:lstStyle/>
          <a:p>
            <a:r>
              <a:rPr lang="en-US" dirty="0"/>
              <a:t>FOC satellite</a:t>
            </a:r>
          </a:p>
        </p:txBody>
      </p:sp>
      <p:pic>
        <p:nvPicPr>
          <p:cNvPr id="4" name="Picture 3">
            <a:extLst>
              <a:ext uri="{FF2B5EF4-FFF2-40B4-BE49-F238E27FC236}">
                <a16:creationId xmlns:a16="http://schemas.microsoft.com/office/drawing/2014/main" id="{929D2432-A317-284C-8AFD-75E4C9062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 y="2326102"/>
            <a:ext cx="4084320" cy="2722880"/>
          </a:xfrm>
          <a:prstGeom prst="rect">
            <a:avLst/>
          </a:prstGeom>
        </p:spPr>
      </p:pic>
      <p:pic>
        <p:nvPicPr>
          <p:cNvPr id="7" name="Picture 6">
            <a:extLst>
              <a:ext uri="{FF2B5EF4-FFF2-40B4-BE49-F238E27FC236}">
                <a16:creationId xmlns:a16="http://schemas.microsoft.com/office/drawing/2014/main" id="{AC3E6A47-4BDE-764E-AFA2-A3A43F353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840" y="2326102"/>
            <a:ext cx="4084320" cy="2722880"/>
          </a:xfrm>
          <a:prstGeom prst="rect">
            <a:avLst/>
          </a:prstGeom>
        </p:spPr>
      </p:pic>
    </p:spTree>
    <p:extLst>
      <p:ext uri="{BB962C8B-B14F-4D97-AF65-F5344CB8AC3E}">
        <p14:creationId xmlns:p14="http://schemas.microsoft.com/office/powerpoint/2010/main" val="4049537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hlinkClick r:id="rId3" tooltip="Ray tracing"/>
          </p:cNvPr>
          <p:cNvSpPr/>
          <p:nvPr/>
        </p:nvSpPr>
        <p:spPr>
          <a:xfrm>
            <a:off x="0" y="798508"/>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465830"/>
          </a:xfrm>
        </p:spPr>
        <p:txBody>
          <a:bodyPr/>
          <a:lstStyle/>
          <a:p>
            <a:r>
              <a:rPr lang="en-GB" sz="2600" b="0" dirty="0">
                <a:solidFill>
                  <a:schemeClr val="tx1"/>
                </a:solidFill>
              </a:rPr>
              <a:t>Ray tracing---- user algorithm</a:t>
            </a:r>
            <a:endParaRPr lang="en-US" sz="2600" b="0" dirty="0">
              <a:solidFill>
                <a:schemeClr val="tx1"/>
              </a:solidFill>
            </a:endParaRPr>
          </a:p>
        </p:txBody>
      </p:sp>
      <p:sp>
        <p:nvSpPr>
          <p:cNvPr id="2" name="TextBox 1">
            <a:extLst>
              <a:ext uri="{FF2B5EF4-FFF2-40B4-BE49-F238E27FC236}">
                <a16:creationId xmlns:a16="http://schemas.microsoft.com/office/drawing/2014/main" id="{7D8D8D08-BE2E-3646-9034-5E5146563EEC}"/>
              </a:ext>
            </a:extLst>
          </p:cNvPr>
          <p:cNvSpPr txBox="1"/>
          <p:nvPr/>
        </p:nvSpPr>
        <p:spPr>
          <a:xfrm>
            <a:off x="457200" y="1965960"/>
            <a:ext cx="86868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t>Grid files contain all the possible directions of flux to cope with different attitude</a:t>
            </a:r>
          </a:p>
          <a:p>
            <a:pPr marL="342900" indent="-342900">
              <a:buFont typeface="Arial" panose="020B0604020202020204" pitchFamily="34" charset="0"/>
              <a:buChar char="•"/>
            </a:pPr>
            <a:r>
              <a:rPr lang="en-US" dirty="0"/>
              <a:t>Grid files are pre-computed on high performance computers</a:t>
            </a:r>
          </a:p>
          <a:p>
            <a:pPr marL="342900" indent="-342900">
              <a:buFont typeface="Arial" panose="020B0604020202020204" pitchFamily="34" charset="0"/>
              <a:buChar char="•"/>
            </a:pPr>
            <a:r>
              <a:rPr lang="en-US" dirty="0">
                <a:solidFill>
                  <a:srgbClr val="FF0000"/>
                </a:solidFill>
              </a:rPr>
              <a:t>Users only do bilinear interpolation with flux direction</a:t>
            </a:r>
          </a:p>
        </p:txBody>
      </p:sp>
      <p:grpSp>
        <p:nvGrpSpPr>
          <p:cNvPr id="11" name="Group 10">
            <a:extLst>
              <a:ext uri="{FF2B5EF4-FFF2-40B4-BE49-F238E27FC236}">
                <a16:creationId xmlns:a16="http://schemas.microsoft.com/office/drawing/2014/main" id="{016AA45F-E8D6-6E48-B19F-CF87CD82EE52}"/>
              </a:ext>
            </a:extLst>
          </p:cNvPr>
          <p:cNvGrpSpPr/>
          <p:nvPr/>
        </p:nvGrpSpPr>
        <p:grpSpPr>
          <a:xfrm>
            <a:off x="42956" y="4042112"/>
            <a:ext cx="9101044" cy="2012602"/>
            <a:chOff x="882378" y="4046689"/>
            <a:chExt cx="9101044" cy="2012602"/>
          </a:xfrm>
        </p:grpSpPr>
        <p:pic>
          <p:nvPicPr>
            <p:cNvPr id="12" name="Picture 11">
              <a:extLst>
                <a:ext uri="{FF2B5EF4-FFF2-40B4-BE49-F238E27FC236}">
                  <a16:creationId xmlns:a16="http://schemas.microsoft.com/office/drawing/2014/main" id="{CE83E5D8-A4A9-514D-BBBF-98DD7BB0F29B}"/>
                </a:ext>
              </a:extLst>
            </p:cNvPr>
            <p:cNvPicPr>
              <a:picLocks noChangeAspect="1"/>
            </p:cNvPicPr>
            <p:nvPr/>
          </p:nvPicPr>
          <p:blipFill>
            <a:blip r:embed="rId4"/>
            <a:stretch>
              <a:fillRect/>
            </a:stretch>
          </p:blipFill>
          <p:spPr>
            <a:xfrm>
              <a:off x="882378" y="4053031"/>
              <a:ext cx="3009390" cy="2006260"/>
            </a:xfrm>
            <a:prstGeom prst="rect">
              <a:avLst/>
            </a:prstGeom>
          </p:spPr>
        </p:pic>
        <p:pic>
          <p:nvPicPr>
            <p:cNvPr id="13" name="Picture 12">
              <a:extLst>
                <a:ext uri="{FF2B5EF4-FFF2-40B4-BE49-F238E27FC236}">
                  <a16:creationId xmlns:a16="http://schemas.microsoft.com/office/drawing/2014/main" id="{5094F137-D27D-314F-81B0-60ECC176A7EC}"/>
                </a:ext>
              </a:extLst>
            </p:cNvPr>
            <p:cNvPicPr>
              <a:picLocks noChangeAspect="1"/>
            </p:cNvPicPr>
            <p:nvPr/>
          </p:nvPicPr>
          <p:blipFill>
            <a:blip r:embed="rId5"/>
            <a:stretch>
              <a:fillRect/>
            </a:stretch>
          </p:blipFill>
          <p:spPr>
            <a:xfrm>
              <a:off x="3891766" y="4046689"/>
              <a:ext cx="3009390" cy="2006260"/>
            </a:xfrm>
            <a:prstGeom prst="rect">
              <a:avLst/>
            </a:prstGeom>
          </p:spPr>
        </p:pic>
        <p:pic>
          <p:nvPicPr>
            <p:cNvPr id="15" name="Picture 14">
              <a:extLst>
                <a:ext uri="{FF2B5EF4-FFF2-40B4-BE49-F238E27FC236}">
                  <a16:creationId xmlns:a16="http://schemas.microsoft.com/office/drawing/2014/main" id="{B510815A-9F27-EE45-A594-809BB2079918}"/>
                </a:ext>
              </a:extLst>
            </p:cNvPr>
            <p:cNvPicPr>
              <a:picLocks noChangeAspect="1"/>
            </p:cNvPicPr>
            <p:nvPr/>
          </p:nvPicPr>
          <p:blipFill>
            <a:blip r:embed="rId6"/>
            <a:stretch>
              <a:fillRect/>
            </a:stretch>
          </p:blipFill>
          <p:spPr>
            <a:xfrm>
              <a:off x="6974033" y="4053031"/>
              <a:ext cx="3009389" cy="2006259"/>
            </a:xfrm>
            <a:prstGeom prst="rect">
              <a:avLst/>
            </a:prstGeom>
          </p:spPr>
        </p:pic>
        <p:sp>
          <p:nvSpPr>
            <p:cNvPr id="17" name="TextBox 16">
              <a:extLst>
                <a:ext uri="{FF2B5EF4-FFF2-40B4-BE49-F238E27FC236}">
                  <a16:creationId xmlns:a16="http://schemas.microsoft.com/office/drawing/2014/main" id="{2F597BBB-FA55-5141-ABF9-BB89E577FE2E}"/>
                </a:ext>
              </a:extLst>
            </p:cNvPr>
            <p:cNvSpPr txBox="1"/>
            <p:nvPr/>
          </p:nvSpPr>
          <p:spPr>
            <a:xfrm>
              <a:off x="3176714" y="4168888"/>
              <a:ext cx="337463" cy="461665"/>
            </a:xfrm>
            <a:prstGeom prst="rect">
              <a:avLst/>
            </a:prstGeom>
            <a:noFill/>
          </p:spPr>
          <p:txBody>
            <a:bodyPr wrap="square" rtlCol="0">
              <a:spAutoFit/>
            </a:bodyPr>
            <a:lstStyle/>
            <a:p>
              <a:r>
                <a:rPr lang="en-US" sz="2400" dirty="0">
                  <a:solidFill>
                    <a:srgbClr val="FF0000"/>
                  </a:solidFill>
                </a:rPr>
                <a:t>x</a:t>
              </a:r>
            </a:p>
          </p:txBody>
        </p:sp>
        <p:sp>
          <p:nvSpPr>
            <p:cNvPr id="18" name="TextBox 17">
              <a:extLst>
                <a:ext uri="{FF2B5EF4-FFF2-40B4-BE49-F238E27FC236}">
                  <a16:creationId xmlns:a16="http://schemas.microsoft.com/office/drawing/2014/main" id="{59B4923C-1CBF-7345-8097-488D15701FA5}"/>
                </a:ext>
              </a:extLst>
            </p:cNvPr>
            <p:cNvSpPr txBox="1"/>
            <p:nvPr/>
          </p:nvSpPr>
          <p:spPr>
            <a:xfrm>
              <a:off x="9404791" y="4168887"/>
              <a:ext cx="337463" cy="461665"/>
            </a:xfrm>
            <a:prstGeom prst="rect">
              <a:avLst/>
            </a:prstGeom>
            <a:noFill/>
          </p:spPr>
          <p:txBody>
            <a:bodyPr wrap="square" rtlCol="0">
              <a:spAutoFit/>
            </a:bodyPr>
            <a:lstStyle/>
            <a:p>
              <a:r>
                <a:rPr lang="en-US" sz="2400" dirty="0">
                  <a:solidFill>
                    <a:srgbClr val="1D14FF"/>
                  </a:solidFill>
                </a:rPr>
                <a:t>z</a:t>
              </a:r>
            </a:p>
          </p:txBody>
        </p:sp>
        <p:sp>
          <p:nvSpPr>
            <p:cNvPr id="19" name="TextBox 18">
              <a:extLst>
                <a:ext uri="{FF2B5EF4-FFF2-40B4-BE49-F238E27FC236}">
                  <a16:creationId xmlns:a16="http://schemas.microsoft.com/office/drawing/2014/main" id="{EBF6D2E6-81FA-E440-B915-55C9D92441CC}"/>
                </a:ext>
              </a:extLst>
            </p:cNvPr>
            <p:cNvSpPr txBox="1"/>
            <p:nvPr/>
          </p:nvSpPr>
          <p:spPr>
            <a:xfrm>
              <a:off x="6084301" y="4168888"/>
              <a:ext cx="337463" cy="461665"/>
            </a:xfrm>
            <a:prstGeom prst="rect">
              <a:avLst/>
            </a:prstGeom>
            <a:noFill/>
          </p:spPr>
          <p:txBody>
            <a:bodyPr wrap="square" rtlCol="0">
              <a:spAutoFit/>
            </a:bodyPr>
            <a:lstStyle/>
            <a:p>
              <a:r>
                <a:rPr lang="en-US" sz="2400" dirty="0">
                  <a:solidFill>
                    <a:srgbClr val="00B050"/>
                  </a:solidFill>
                </a:rPr>
                <a:t>y</a:t>
              </a:r>
            </a:p>
          </p:txBody>
        </p:sp>
      </p:grpSp>
    </p:spTree>
    <p:extLst>
      <p:ext uri="{BB962C8B-B14F-4D97-AF65-F5344CB8AC3E}">
        <p14:creationId xmlns:p14="http://schemas.microsoft.com/office/powerpoint/2010/main" val="3534385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Empirical representation of SRP (DREMT)</a:t>
            </a:r>
            <a:endParaRPr lang="en-US" sz="2600" b="0" dirty="0">
              <a:solidFill>
                <a:schemeClr val="tx1"/>
              </a:solidFill>
            </a:endParaRPr>
          </a:p>
        </p:txBody>
      </p:sp>
      <p:sp>
        <p:nvSpPr>
          <p:cNvPr id="5" name="TextBox 4">
            <a:extLst>
              <a:ext uri="{FF2B5EF4-FFF2-40B4-BE49-F238E27FC236}">
                <a16:creationId xmlns:a16="http://schemas.microsoft.com/office/drawing/2014/main" id="{CD280307-DDC6-2A45-ADDD-4F785BFC3FA2}"/>
              </a:ext>
            </a:extLst>
          </p:cNvPr>
          <p:cNvSpPr txBox="1"/>
          <p:nvPr/>
        </p:nvSpPr>
        <p:spPr>
          <a:xfrm>
            <a:off x="330200" y="1797784"/>
            <a:ext cx="6405880" cy="1938992"/>
          </a:xfrm>
          <a:prstGeom prst="rect">
            <a:avLst/>
          </a:prstGeom>
          <a:noFill/>
        </p:spPr>
        <p:txBody>
          <a:bodyPr wrap="square" rtlCol="0">
            <a:spAutoFit/>
          </a:bodyPr>
          <a:lstStyle/>
          <a:p>
            <a:r>
              <a:rPr lang="en-US" sz="2000" dirty="0"/>
              <a:t>Model characteristics</a:t>
            </a:r>
          </a:p>
          <a:p>
            <a:pPr marL="285750" indent="-285750">
              <a:buFont typeface="Arial" panose="020B0604020202020204" pitchFamily="34" charset="0"/>
              <a:buChar char="•"/>
            </a:pPr>
            <a:r>
              <a:rPr lang="en-US" sz="2000" dirty="0"/>
              <a:t>Nominal attitude</a:t>
            </a:r>
          </a:p>
          <a:p>
            <a:pPr marL="285750" indent="-285750">
              <a:buFont typeface="Arial" panose="020B0604020202020204" pitchFamily="34" charset="0"/>
              <a:buChar char="•"/>
            </a:pPr>
            <a:r>
              <a:rPr lang="en-US" sz="2000" dirty="0"/>
              <a:t>Box-wing model (SRP+TRR)</a:t>
            </a:r>
          </a:p>
          <a:p>
            <a:pPr marL="285750" indent="-285750">
              <a:buFont typeface="Arial" panose="020B0604020202020204" pitchFamily="34" charset="0"/>
              <a:buChar char="•"/>
            </a:pPr>
            <a:r>
              <a:rPr lang="en-US" sz="2000" dirty="0"/>
              <a:t>Empirical looking but physics based</a:t>
            </a:r>
          </a:p>
          <a:p>
            <a:pPr marL="285750" indent="-285750">
              <a:buFont typeface="Arial" panose="020B0604020202020204" pitchFamily="34" charset="0"/>
              <a:buChar char="•"/>
            </a:pPr>
            <a:r>
              <a:rPr lang="en-US" sz="2000" dirty="0"/>
              <a:t>Parameters have physical meanings</a:t>
            </a:r>
          </a:p>
          <a:p>
            <a:pPr marL="285750" indent="-285750">
              <a:buFont typeface="Arial" panose="020B0604020202020204" pitchFamily="34" charset="0"/>
              <a:buChar char="•"/>
            </a:pPr>
            <a:r>
              <a:rPr lang="en-US" sz="2000" dirty="0"/>
              <a:t>Expressed in DYB and used as simple as ECOM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34F95D-5B89-4447-94BB-6C0545E64EC4}"/>
                  </a:ext>
                </a:extLst>
              </p:cNvPr>
              <p:cNvSpPr txBox="1"/>
              <p:nvPr/>
            </p:nvSpPr>
            <p:spPr>
              <a:xfrm>
                <a:off x="330200" y="3876191"/>
                <a:ext cx="6716956" cy="1015663"/>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𝜑</m:t>
                    </m:r>
                  </m:oMath>
                </a14:m>
                <a:r>
                  <a:rPr lang="en-US" sz="2000" dirty="0"/>
                  <a:t>: the latitude of Sun in BFS</a:t>
                </a:r>
              </a:p>
              <a:p>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𝜇</m:t>
                    </m:r>
                  </m:oMath>
                </a14:m>
                <a:r>
                  <a:rPr lang="en-US" sz="2000" dirty="0"/>
                  <a:t>: the angle from the satellite to the Sun in orbital plane</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3</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4</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5</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6</m:t>
                        </m:r>
                      </m:sub>
                    </m:sSub>
                  </m:oMath>
                </a14:m>
                <a:r>
                  <a:rPr lang="en-US" sz="2000" dirty="0"/>
                  <a:t>: parameters to estimate</a:t>
                </a:r>
              </a:p>
            </p:txBody>
          </p:sp>
        </mc:Choice>
        <mc:Fallback xmlns="">
          <p:sp>
            <p:nvSpPr>
              <p:cNvPr id="8" name="TextBox 7">
                <a:extLst>
                  <a:ext uri="{FF2B5EF4-FFF2-40B4-BE49-F238E27FC236}">
                    <a16:creationId xmlns:a16="http://schemas.microsoft.com/office/drawing/2014/main" id="{8334F95D-5B89-4447-94BB-6C0545E64EC4}"/>
                  </a:ext>
                </a:extLst>
              </p:cNvPr>
              <p:cNvSpPr txBox="1">
                <a:spLocks noRot="1" noChangeAspect="1" noMove="1" noResize="1" noEditPoints="1" noAdjustHandles="1" noChangeArrowheads="1" noChangeShapeType="1" noTextEdit="1"/>
              </p:cNvSpPr>
              <p:nvPr/>
            </p:nvSpPr>
            <p:spPr>
              <a:xfrm>
                <a:off x="330200" y="3876191"/>
                <a:ext cx="6716956" cy="1015663"/>
              </a:xfrm>
              <a:prstGeom prst="rect">
                <a:avLst/>
              </a:prstGeom>
              <a:blipFill>
                <a:blip r:embed="rId3"/>
                <a:stretch>
                  <a:fillRect t="-2469" b="-9877"/>
                </a:stretch>
              </a:blipFill>
            </p:spPr>
            <p:txBody>
              <a:bodyPr/>
              <a:lstStyle/>
              <a:p>
                <a:r>
                  <a:rPr lang="en-US">
                    <a:noFill/>
                  </a:rPr>
                  <a:t> </a:t>
                </a:r>
              </a:p>
            </p:txBody>
          </p:sp>
        </mc:Fallback>
      </mc:AlternateContent>
    </p:spTree>
    <p:extLst>
      <p:ext uri="{BB962C8B-B14F-4D97-AF65-F5344CB8AC3E}">
        <p14:creationId xmlns:p14="http://schemas.microsoft.com/office/powerpoint/2010/main" val="1210376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Empirical models fitting to ray tracing grids</a:t>
            </a:r>
            <a:endParaRPr lang="en-US" sz="2600" b="0" dirty="0">
              <a:solidFill>
                <a:schemeClr val="tx1"/>
              </a:solidFill>
            </a:endParaRPr>
          </a:p>
        </p:txBody>
      </p:sp>
      <p:pic>
        <p:nvPicPr>
          <p:cNvPr id="3" name="Picture 2">
            <a:extLst>
              <a:ext uri="{FF2B5EF4-FFF2-40B4-BE49-F238E27FC236}">
                <a16:creationId xmlns:a16="http://schemas.microsoft.com/office/drawing/2014/main" id="{230F612F-8695-0743-9719-A96FFA0EB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981200"/>
            <a:ext cx="4206240" cy="2804160"/>
          </a:xfrm>
          <a:prstGeom prst="rect">
            <a:avLst/>
          </a:prstGeom>
        </p:spPr>
      </p:pic>
      <p:pic>
        <p:nvPicPr>
          <p:cNvPr id="6" name="Picture 5">
            <a:extLst>
              <a:ext uri="{FF2B5EF4-FFF2-40B4-BE49-F238E27FC236}">
                <a16:creationId xmlns:a16="http://schemas.microsoft.com/office/drawing/2014/main" id="{6ACEB919-457B-C84B-A77B-1180C403B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965" y="1981200"/>
            <a:ext cx="4206240" cy="280416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8E2FBA-D087-DA45-99D3-57801EE6DD65}"/>
                  </a:ext>
                </a:extLst>
              </p:cNvPr>
              <p:cNvSpPr txBox="1"/>
              <p:nvPr/>
            </p:nvSpPr>
            <p:spPr>
              <a:xfrm>
                <a:off x="386080" y="5358737"/>
                <a:ext cx="8371840" cy="461665"/>
              </a:xfrm>
              <a:prstGeom prst="rect">
                <a:avLst/>
              </a:prstGeom>
              <a:noFill/>
            </p:spPr>
            <p:txBody>
              <a:bodyPr wrap="square" rtlCol="0">
                <a:spAutoFit/>
              </a:bodyPr>
              <a:lstStyle/>
              <a:p>
                <a:r>
                  <a:rPr lang="en-US" dirty="0"/>
                  <a:t>DREMT has less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dependency than ECOM-1 and ECOM-2</a:t>
                </a:r>
              </a:p>
            </p:txBody>
          </p:sp>
        </mc:Choice>
        <mc:Fallback xmlns="">
          <p:sp>
            <p:nvSpPr>
              <p:cNvPr id="10" name="TextBox 9">
                <a:extLst>
                  <a:ext uri="{FF2B5EF4-FFF2-40B4-BE49-F238E27FC236}">
                    <a16:creationId xmlns:a16="http://schemas.microsoft.com/office/drawing/2014/main" id="{008E2FBA-D087-DA45-99D3-57801EE6DD65}"/>
                  </a:ext>
                </a:extLst>
              </p:cNvPr>
              <p:cNvSpPr txBox="1">
                <a:spLocks noRot="1" noChangeAspect="1" noMove="1" noResize="1" noEditPoints="1" noAdjustHandles="1" noChangeArrowheads="1" noChangeShapeType="1" noTextEdit="1"/>
              </p:cNvSpPr>
              <p:nvPr/>
            </p:nvSpPr>
            <p:spPr>
              <a:xfrm>
                <a:off x="386080" y="5358737"/>
                <a:ext cx="8371840" cy="461665"/>
              </a:xfrm>
              <a:prstGeom prst="rect">
                <a:avLst/>
              </a:prstGeom>
              <a:blipFill>
                <a:blip r:embed="rId4"/>
                <a:stretch>
                  <a:fillRect l="-908" t="-8108" r="-151" b="-2702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DBBA1B7-EDAD-4C43-A60D-79007FD67B53}"/>
              </a:ext>
            </a:extLst>
          </p:cNvPr>
          <p:cNvSpPr txBox="1"/>
          <p:nvPr/>
        </p:nvSpPr>
        <p:spPr>
          <a:xfrm>
            <a:off x="1261668" y="4841216"/>
            <a:ext cx="2822652" cy="461665"/>
          </a:xfrm>
          <a:prstGeom prst="rect">
            <a:avLst/>
          </a:prstGeom>
          <a:noFill/>
        </p:spPr>
        <p:txBody>
          <a:bodyPr wrap="square" rtlCol="0">
            <a:spAutoFit/>
          </a:bodyPr>
          <a:lstStyle/>
          <a:p>
            <a:r>
              <a:rPr lang="en-US" dirty="0"/>
              <a:t>D component</a:t>
            </a:r>
          </a:p>
        </p:txBody>
      </p:sp>
      <p:sp>
        <p:nvSpPr>
          <p:cNvPr id="8" name="TextBox 7">
            <a:extLst>
              <a:ext uri="{FF2B5EF4-FFF2-40B4-BE49-F238E27FC236}">
                <a16:creationId xmlns:a16="http://schemas.microsoft.com/office/drawing/2014/main" id="{A7641520-CA6A-AF42-B876-63D1C1156DFF}"/>
              </a:ext>
            </a:extLst>
          </p:cNvPr>
          <p:cNvSpPr txBox="1"/>
          <p:nvPr/>
        </p:nvSpPr>
        <p:spPr>
          <a:xfrm>
            <a:off x="5928114" y="4841216"/>
            <a:ext cx="2697726" cy="461665"/>
          </a:xfrm>
          <a:prstGeom prst="rect">
            <a:avLst/>
          </a:prstGeom>
          <a:noFill/>
        </p:spPr>
        <p:txBody>
          <a:bodyPr wrap="square" rtlCol="0">
            <a:spAutoFit/>
          </a:bodyPr>
          <a:lstStyle/>
          <a:p>
            <a:r>
              <a:rPr lang="en-US" dirty="0"/>
              <a:t>B component</a:t>
            </a:r>
          </a:p>
        </p:txBody>
      </p:sp>
    </p:spTree>
    <p:extLst>
      <p:ext uri="{BB962C8B-B14F-4D97-AF65-F5344CB8AC3E}">
        <p14:creationId xmlns:p14="http://schemas.microsoft.com/office/powerpoint/2010/main" val="2978116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Acceleration reconstruction---- high sun elevation</a:t>
            </a:r>
            <a:endParaRPr lang="en-US" sz="2600" b="0" dirty="0">
              <a:solidFill>
                <a:schemeClr val="tx1"/>
              </a:solidFill>
            </a:endParaRPr>
          </a:p>
        </p:txBody>
      </p:sp>
      <p:pic>
        <p:nvPicPr>
          <p:cNvPr id="3" name="Picture 2">
            <a:extLst>
              <a:ext uri="{FF2B5EF4-FFF2-40B4-BE49-F238E27FC236}">
                <a16:creationId xmlns:a16="http://schemas.microsoft.com/office/drawing/2014/main" id="{5F59CF3E-0F98-CC4D-A6C3-15CEA7031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 y="1905000"/>
            <a:ext cx="4491990" cy="2994660"/>
          </a:xfrm>
          <a:prstGeom prst="rect">
            <a:avLst/>
          </a:prstGeom>
        </p:spPr>
      </p:pic>
      <p:pic>
        <p:nvPicPr>
          <p:cNvPr id="6" name="Picture 5">
            <a:extLst>
              <a:ext uri="{FF2B5EF4-FFF2-40B4-BE49-F238E27FC236}">
                <a16:creationId xmlns:a16="http://schemas.microsoft.com/office/drawing/2014/main" id="{BDEC0465-A9CF-CC46-B2EA-94D564837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920" y="1851660"/>
            <a:ext cx="4491990" cy="2994660"/>
          </a:xfrm>
          <a:prstGeom prst="rect">
            <a:avLst/>
          </a:prstGeom>
        </p:spPr>
      </p:pic>
      <p:sp>
        <p:nvSpPr>
          <p:cNvPr id="7" name="TextBox 6">
            <a:extLst>
              <a:ext uri="{FF2B5EF4-FFF2-40B4-BE49-F238E27FC236}">
                <a16:creationId xmlns:a16="http://schemas.microsoft.com/office/drawing/2014/main" id="{86691224-4A7A-4243-B9AD-FA686AD30573}"/>
              </a:ext>
            </a:extLst>
          </p:cNvPr>
          <p:cNvSpPr txBox="1"/>
          <p:nvPr/>
        </p:nvSpPr>
        <p:spPr>
          <a:xfrm>
            <a:off x="1261668" y="4841216"/>
            <a:ext cx="2822652" cy="461665"/>
          </a:xfrm>
          <a:prstGeom prst="rect">
            <a:avLst/>
          </a:prstGeom>
          <a:noFill/>
        </p:spPr>
        <p:txBody>
          <a:bodyPr wrap="square" rtlCol="0">
            <a:spAutoFit/>
          </a:bodyPr>
          <a:lstStyle/>
          <a:p>
            <a:r>
              <a:rPr lang="en-US" dirty="0"/>
              <a:t>D component</a:t>
            </a:r>
          </a:p>
        </p:txBody>
      </p:sp>
      <p:sp>
        <p:nvSpPr>
          <p:cNvPr id="8" name="TextBox 7">
            <a:extLst>
              <a:ext uri="{FF2B5EF4-FFF2-40B4-BE49-F238E27FC236}">
                <a16:creationId xmlns:a16="http://schemas.microsoft.com/office/drawing/2014/main" id="{53BF56B1-B328-E148-B59C-8E088456404F}"/>
              </a:ext>
            </a:extLst>
          </p:cNvPr>
          <p:cNvSpPr txBox="1"/>
          <p:nvPr/>
        </p:nvSpPr>
        <p:spPr>
          <a:xfrm>
            <a:off x="5928114" y="4841216"/>
            <a:ext cx="2697726" cy="461665"/>
          </a:xfrm>
          <a:prstGeom prst="rect">
            <a:avLst/>
          </a:prstGeom>
          <a:noFill/>
        </p:spPr>
        <p:txBody>
          <a:bodyPr wrap="square" rtlCol="0">
            <a:spAutoFit/>
          </a:bodyPr>
          <a:lstStyle/>
          <a:p>
            <a:r>
              <a:rPr lang="en-US" dirty="0"/>
              <a:t>B component</a:t>
            </a:r>
          </a:p>
        </p:txBody>
      </p:sp>
    </p:spTree>
    <p:extLst>
      <p:ext uri="{BB962C8B-B14F-4D97-AF65-F5344CB8AC3E}">
        <p14:creationId xmlns:p14="http://schemas.microsoft.com/office/powerpoint/2010/main" val="763684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Acceleration reconstruction---- low sun elevation</a:t>
            </a:r>
            <a:endParaRPr lang="en-US" sz="2600" b="0" dirty="0">
              <a:solidFill>
                <a:schemeClr val="tx1"/>
              </a:solidFill>
            </a:endParaRPr>
          </a:p>
        </p:txBody>
      </p:sp>
      <p:pic>
        <p:nvPicPr>
          <p:cNvPr id="4" name="Picture 3">
            <a:extLst>
              <a:ext uri="{FF2B5EF4-FFF2-40B4-BE49-F238E27FC236}">
                <a16:creationId xmlns:a16="http://schemas.microsoft.com/office/drawing/2014/main" id="{3DAA903C-829B-9F48-B89D-A32A4486E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087880"/>
            <a:ext cx="4229100" cy="2819400"/>
          </a:xfrm>
          <a:prstGeom prst="rect">
            <a:avLst/>
          </a:prstGeom>
        </p:spPr>
      </p:pic>
      <p:pic>
        <p:nvPicPr>
          <p:cNvPr id="7" name="Picture 6">
            <a:extLst>
              <a:ext uri="{FF2B5EF4-FFF2-40B4-BE49-F238E27FC236}">
                <a16:creationId xmlns:a16="http://schemas.microsoft.com/office/drawing/2014/main" id="{3F50F041-BD3B-1448-821C-1EA3C3032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00" y="2092113"/>
            <a:ext cx="4222750" cy="2815167"/>
          </a:xfrm>
          <a:prstGeom prst="rect">
            <a:avLst/>
          </a:prstGeom>
        </p:spPr>
      </p:pic>
      <p:sp>
        <p:nvSpPr>
          <p:cNvPr id="6" name="TextBox 5">
            <a:extLst>
              <a:ext uri="{FF2B5EF4-FFF2-40B4-BE49-F238E27FC236}">
                <a16:creationId xmlns:a16="http://schemas.microsoft.com/office/drawing/2014/main" id="{254CB45A-C7E0-F34F-BBE4-FEE0F2F583B1}"/>
              </a:ext>
            </a:extLst>
          </p:cNvPr>
          <p:cNvSpPr txBox="1"/>
          <p:nvPr/>
        </p:nvSpPr>
        <p:spPr>
          <a:xfrm>
            <a:off x="1261668" y="4841216"/>
            <a:ext cx="2822652" cy="461665"/>
          </a:xfrm>
          <a:prstGeom prst="rect">
            <a:avLst/>
          </a:prstGeom>
          <a:noFill/>
        </p:spPr>
        <p:txBody>
          <a:bodyPr wrap="square" rtlCol="0">
            <a:spAutoFit/>
          </a:bodyPr>
          <a:lstStyle/>
          <a:p>
            <a:r>
              <a:rPr lang="en-US" dirty="0"/>
              <a:t>D component</a:t>
            </a:r>
          </a:p>
        </p:txBody>
      </p:sp>
      <p:sp>
        <p:nvSpPr>
          <p:cNvPr id="8" name="TextBox 7">
            <a:extLst>
              <a:ext uri="{FF2B5EF4-FFF2-40B4-BE49-F238E27FC236}">
                <a16:creationId xmlns:a16="http://schemas.microsoft.com/office/drawing/2014/main" id="{EAF709C8-3CDD-E24F-A708-2143A1468966}"/>
              </a:ext>
            </a:extLst>
          </p:cNvPr>
          <p:cNvSpPr txBox="1"/>
          <p:nvPr/>
        </p:nvSpPr>
        <p:spPr>
          <a:xfrm>
            <a:off x="5928114" y="4841216"/>
            <a:ext cx="2697726" cy="461665"/>
          </a:xfrm>
          <a:prstGeom prst="rect">
            <a:avLst/>
          </a:prstGeom>
          <a:noFill/>
        </p:spPr>
        <p:txBody>
          <a:bodyPr wrap="square" rtlCol="0">
            <a:spAutoFit/>
          </a:bodyPr>
          <a:lstStyle/>
          <a:p>
            <a:r>
              <a:rPr lang="en-US" dirty="0"/>
              <a:t>B component</a:t>
            </a:r>
          </a:p>
        </p:txBody>
      </p:sp>
    </p:spTree>
    <p:extLst>
      <p:ext uri="{BB962C8B-B14F-4D97-AF65-F5344CB8AC3E}">
        <p14:creationId xmlns:p14="http://schemas.microsoft.com/office/powerpoint/2010/main" val="334527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Orbit modelling for long-term prediction</a:t>
            </a:r>
          </a:p>
        </p:txBody>
      </p:sp>
      <p:sp>
        <p:nvSpPr>
          <p:cNvPr id="3" name="TextBox 2">
            <a:extLst>
              <a:ext uri="{FF2B5EF4-FFF2-40B4-BE49-F238E27FC236}">
                <a16:creationId xmlns:a16="http://schemas.microsoft.com/office/drawing/2014/main" id="{ED74C9AB-E9F2-8642-8D09-C4445ED59E99}"/>
              </a:ext>
            </a:extLst>
          </p:cNvPr>
          <p:cNvSpPr txBox="1"/>
          <p:nvPr/>
        </p:nvSpPr>
        <p:spPr>
          <a:xfrm>
            <a:off x="330200" y="1685807"/>
            <a:ext cx="2580951" cy="461665"/>
          </a:xfrm>
          <a:prstGeom prst="rect">
            <a:avLst/>
          </a:prstGeom>
          <a:noFill/>
        </p:spPr>
        <p:txBody>
          <a:bodyPr wrap="square" rtlCol="0">
            <a:spAutoFit/>
          </a:bodyPr>
          <a:lstStyle/>
          <a:p>
            <a:r>
              <a:rPr lang="en-US" dirty="0"/>
              <a:t>Two groups</a:t>
            </a:r>
          </a:p>
        </p:txBody>
      </p:sp>
      <p:grpSp>
        <p:nvGrpSpPr>
          <p:cNvPr id="7" name="Group 6">
            <a:extLst>
              <a:ext uri="{FF2B5EF4-FFF2-40B4-BE49-F238E27FC236}">
                <a16:creationId xmlns:a16="http://schemas.microsoft.com/office/drawing/2014/main" id="{87C32F9B-E941-E84D-B3F0-762AA53C8140}"/>
              </a:ext>
            </a:extLst>
          </p:cNvPr>
          <p:cNvGrpSpPr/>
          <p:nvPr/>
        </p:nvGrpSpPr>
        <p:grpSpPr>
          <a:xfrm>
            <a:off x="442167" y="2382630"/>
            <a:ext cx="7552237" cy="1200330"/>
            <a:chOff x="546735" y="4711803"/>
            <a:chExt cx="7552237" cy="1200330"/>
          </a:xfrm>
        </p:grpSpPr>
        <p:sp>
          <p:nvSpPr>
            <p:cNvPr id="5" name="Rectangle 4">
              <a:extLst>
                <a:ext uri="{FF2B5EF4-FFF2-40B4-BE49-F238E27FC236}">
                  <a16:creationId xmlns:a16="http://schemas.microsoft.com/office/drawing/2014/main" id="{8965FDC5-E115-DA40-B6B4-6A6A46E2CF14}"/>
                </a:ext>
              </a:extLst>
            </p:cNvPr>
            <p:cNvSpPr/>
            <p:nvPr/>
          </p:nvSpPr>
          <p:spPr>
            <a:xfrm>
              <a:off x="546735" y="4711803"/>
              <a:ext cx="7552236" cy="1200329"/>
            </a:xfrm>
            <a:prstGeom prst="rect">
              <a:avLst/>
            </a:prstGeom>
            <a:no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6C56309-1337-EF4E-B5B8-B8EC4C5E941C}"/>
                </a:ext>
              </a:extLst>
            </p:cNvPr>
            <p:cNvSpPr txBox="1"/>
            <p:nvPr/>
          </p:nvSpPr>
          <p:spPr>
            <a:xfrm>
              <a:off x="546735" y="4711804"/>
              <a:ext cx="7552237" cy="1200329"/>
            </a:xfrm>
            <a:prstGeom prst="rect">
              <a:avLst/>
            </a:prstGeom>
            <a:noFill/>
          </p:spPr>
          <p:txBody>
            <a:bodyPr wrap="square" rtlCol="0">
              <a:spAutoFit/>
            </a:bodyPr>
            <a:lstStyle/>
            <a:p>
              <a:r>
                <a:rPr lang="en-US" dirty="0"/>
                <a:t>GMV – project management</a:t>
              </a:r>
            </a:p>
            <a:p>
              <a:r>
                <a:rPr lang="en-US" dirty="0" err="1"/>
                <a:t>Positim</a:t>
              </a:r>
              <a:r>
                <a:rPr lang="en-US" dirty="0"/>
                <a:t> – orbit prediction/orbit determination analysis</a:t>
              </a:r>
            </a:p>
            <a:p>
              <a:r>
                <a:rPr lang="en-US" dirty="0"/>
                <a:t>UCL – SRP force modelling</a:t>
              </a:r>
            </a:p>
          </p:txBody>
        </p:sp>
      </p:grpSp>
      <p:grpSp>
        <p:nvGrpSpPr>
          <p:cNvPr id="23" name="Group 22">
            <a:extLst>
              <a:ext uri="{FF2B5EF4-FFF2-40B4-BE49-F238E27FC236}">
                <a16:creationId xmlns:a16="http://schemas.microsoft.com/office/drawing/2014/main" id="{8F194949-4FE9-BC4A-ADF3-A161FBA02A8E}"/>
              </a:ext>
            </a:extLst>
          </p:cNvPr>
          <p:cNvGrpSpPr/>
          <p:nvPr/>
        </p:nvGrpSpPr>
        <p:grpSpPr>
          <a:xfrm>
            <a:off x="442167" y="4052799"/>
            <a:ext cx="7552237" cy="1414940"/>
            <a:chOff x="546735" y="4711803"/>
            <a:chExt cx="7552237" cy="1200329"/>
          </a:xfrm>
        </p:grpSpPr>
        <p:sp>
          <p:nvSpPr>
            <p:cNvPr id="24" name="Rectangle 23">
              <a:extLst>
                <a:ext uri="{FF2B5EF4-FFF2-40B4-BE49-F238E27FC236}">
                  <a16:creationId xmlns:a16="http://schemas.microsoft.com/office/drawing/2014/main" id="{9CDF6AEC-7285-5C4B-BCCE-CFE2E0018463}"/>
                </a:ext>
              </a:extLst>
            </p:cNvPr>
            <p:cNvSpPr/>
            <p:nvPr/>
          </p:nvSpPr>
          <p:spPr>
            <a:xfrm>
              <a:off x="546735" y="4711803"/>
              <a:ext cx="7552236" cy="1200329"/>
            </a:xfrm>
            <a:prstGeom prst="rect">
              <a:avLst/>
            </a:prstGeom>
            <a:no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0433BC1-E6E2-0148-A5B4-BAE7FF62AB1B}"/>
                </a:ext>
              </a:extLst>
            </p:cNvPr>
            <p:cNvSpPr txBox="1"/>
            <p:nvPr/>
          </p:nvSpPr>
          <p:spPr>
            <a:xfrm>
              <a:off x="546735" y="4711804"/>
              <a:ext cx="7552237" cy="760141"/>
            </a:xfrm>
            <a:prstGeom prst="rect">
              <a:avLst/>
            </a:prstGeom>
            <a:noFill/>
          </p:spPr>
          <p:txBody>
            <a:bodyPr wrap="square" rtlCol="0">
              <a:spAutoFit/>
            </a:bodyPr>
            <a:lstStyle/>
            <a:p>
              <a:r>
                <a:rPr lang="en-US" dirty="0"/>
                <a:t>Airbus Defense and Space – prime contractor</a:t>
              </a:r>
            </a:p>
            <a:p>
              <a:r>
                <a:rPr lang="en-US" dirty="0"/>
                <a:t>University of Bern – sub-contractor for test scenario and accuracy performance validation</a:t>
              </a:r>
            </a:p>
          </p:txBody>
        </p:sp>
      </p:grpSp>
    </p:spTree>
    <p:extLst>
      <p:ext uri="{BB962C8B-B14F-4D97-AF65-F5344CB8AC3E}">
        <p14:creationId xmlns:p14="http://schemas.microsoft.com/office/powerpoint/2010/main" val="2738719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31DF11D-BA4F-8349-8947-AF0234FC364A}"/>
              </a:ext>
            </a:extLst>
          </p:cNvPr>
          <p:cNvPicPr>
            <a:picLocks noChangeAspect="1"/>
          </p:cNvPicPr>
          <p:nvPr/>
        </p:nvPicPr>
        <p:blipFill>
          <a:blip r:embed="rId3"/>
          <a:stretch>
            <a:fillRect/>
          </a:stretch>
        </p:blipFill>
        <p:spPr>
          <a:xfrm>
            <a:off x="330200" y="2423229"/>
            <a:ext cx="4112179" cy="2741452"/>
          </a:xfrm>
          <a:prstGeom prst="rect">
            <a:avLst/>
          </a:prstGeom>
        </p:spPr>
      </p:pic>
      <p:pic>
        <p:nvPicPr>
          <p:cNvPr id="11" name="Picture 10">
            <a:extLst>
              <a:ext uri="{FF2B5EF4-FFF2-40B4-BE49-F238E27FC236}">
                <a16:creationId xmlns:a16="http://schemas.microsoft.com/office/drawing/2014/main" id="{DC4C4B10-CB20-0B4A-B963-29D25A7D8A90}"/>
              </a:ext>
            </a:extLst>
          </p:cNvPr>
          <p:cNvPicPr>
            <a:picLocks noChangeAspect="1"/>
          </p:cNvPicPr>
          <p:nvPr/>
        </p:nvPicPr>
        <p:blipFill>
          <a:blip r:embed="rId4"/>
          <a:stretch>
            <a:fillRect/>
          </a:stretch>
        </p:blipFill>
        <p:spPr>
          <a:xfrm>
            <a:off x="4578917" y="2352055"/>
            <a:ext cx="3940243" cy="2743466"/>
          </a:xfrm>
          <a:prstGeom prst="rect">
            <a:avLst/>
          </a:prstGeom>
        </p:spPr>
      </p:pic>
      <p:sp>
        <p:nvSpPr>
          <p:cNvPr id="13" name="TextBox 12">
            <a:extLst>
              <a:ext uri="{FF2B5EF4-FFF2-40B4-BE49-F238E27FC236}">
                <a16:creationId xmlns:a16="http://schemas.microsoft.com/office/drawing/2014/main" id="{E32022E8-8B3E-D144-B5FA-CBF70C69FA15}"/>
              </a:ext>
            </a:extLst>
          </p:cNvPr>
          <p:cNvSpPr txBox="1"/>
          <p:nvPr/>
        </p:nvSpPr>
        <p:spPr>
          <a:xfrm>
            <a:off x="1820766" y="5164682"/>
            <a:ext cx="717062" cy="461665"/>
          </a:xfrm>
          <a:prstGeom prst="rect">
            <a:avLst/>
          </a:prstGeom>
          <a:noFill/>
        </p:spPr>
        <p:txBody>
          <a:bodyPr wrap="square" rtlCol="0">
            <a:spAutoFit/>
          </a:bodyPr>
          <a:lstStyle/>
          <a:p>
            <a:r>
              <a:rPr lang="en-US" sz="2400" dirty="0"/>
              <a:t>IOV</a:t>
            </a:r>
          </a:p>
        </p:txBody>
      </p:sp>
      <p:sp>
        <p:nvSpPr>
          <p:cNvPr id="14" name="TextBox 13">
            <a:extLst>
              <a:ext uri="{FF2B5EF4-FFF2-40B4-BE49-F238E27FC236}">
                <a16:creationId xmlns:a16="http://schemas.microsoft.com/office/drawing/2014/main" id="{10CC57EB-235B-1F46-ACA4-3CF71BBC0DBF}"/>
              </a:ext>
            </a:extLst>
          </p:cNvPr>
          <p:cNvSpPr txBox="1"/>
          <p:nvPr/>
        </p:nvSpPr>
        <p:spPr>
          <a:xfrm>
            <a:off x="6699223" y="5164681"/>
            <a:ext cx="1064744" cy="461665"/>
          </a:xfrm>
          <a:prstGeom prst="rect">
            <a:avLst/>
          </a:prstGeom>
          <a:noFill/>
        </p:spPr>
        <p:txBody>
          <a:bodyPr wrap="square" rtlCol="0">
            <a:spAutoFit/>
          </a:bodyPr>
          <a:lstStyle/>
          <a:p>
            <a:r>
              <a:rPr lang="en-US" sz="2400" dirty="0"/>
              <a:t>FOC</a:t>
            </a:r>
          </a:p>
        </p:txBody>
      </p:sp>
      <p:sp>
        <p:nvSpPr>
          <p:cNvPr id="8" name="Rectangle 2">
            <a:extLst>
              <a:ext uri="{FF2B5EF4-FFF2-40B4-BE49-F238E27FC236}">
                <a16:creationId xmlns:a16="http://schemas.microsoft.com/office/drawing/2014/main" id="{002F1FB4-82DA-804D-81DB-A5AE5FA654AC}"/>
              </a:ext>
            </a:extLst>
          </p:cNvPr>
          <p:cNvSpPr>
            <a:spLocks noGrp="1" noChangeArrowheads="1"/>
          </p:cNvSpPr>
          <p:nvPr>
            <p:ph type="title"/>
          </p:nvPr>
        </p:nvSpPr>
        <p:spPr>
          <a:xfrm>
            <a:off x="330200" y="1176990"/>
            <a:ext cx="8489950" cy="1296988"/>
          </a:xfrm>
        </p:spPr>
        <p:txBody>
          <a:bodyPr/>
          <a:lstStyle/>
          <a:p>
            <a:r>
              <a:rPr lang="en-GB" sz="2600" b="0" dirty="0">
                <a:solidFill>
                  <a:schemeClr val="tx1"/>
                </a:solidFill>
              </a:rPr>
              <a:t>Results----24-hour orbit prediction</a:t>
            </a:r>
            <a:endParaRPr lang="en-US" sz="2600" b="0" dirty="0">
              <a:solidFill>
                <a:schemeClr val="tx1"/>
              </a:solidFill>
            </a:endParaRPr>
          </a:p>
        </p:txBody>
      </p:sp>
      <p:sp>
        <p:nvSpPr>
          <p:cNvPr id="2" name="Rectangle 1">
            <a:extLst>
              <a:ext uri="{FF2B5EF4-FFF2-40B4-BE49-F238E27FC236}">
                <a16:creationId xmlns:a16="http://schemas.microsoft.com/office/drawing/2014/main" id="{80080587-629A-CD49-9813-227A6EDC2593}"/>
              </a:ext>
            </a:extLst>
          </p:cNvPr>
          <p:cNvSpPr/>
          <p:nvPr/>
        </p:nvSpPr>
        <p:spPr>
          <a:xfrm>
            <a:off x="409071" y="1685573"/>
            <a:ext cx="3661580" cy="461665"/>
          </a:xfrm>
          <a:prstGeom prst="rect">
            <a:avLst/>
          </a:prstGeom>
        </p:spPr>
        <p:txBody>
          <a:bodyPr wrap="none">
            <a:spAutoFit/>
          </a:bodyPr>
          <a:lstStyle/>
          <a:p>
            <a:r>
              <a:rPr lang="en-GB" dirty="0"/>
              <a:t>with only physical models</a:t>
            </a:r>
            <a:endParaRPr lang="en-US" dirty="0"/>
          </a:p>
        </p:txBody>
      </p:sp>
    </p:spTree>
    <p:extLst>
      <p:ext uri="{BB962C8B-B14F-4D97-AF65-F5344CB8AC3E}">
        <p14:creationId xmlns:p14="http://schemas.microsoft.com/office/powerpoint/2010/main" val="230022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002F1FB4-82DA-804D-81DB-A5AE5FA654AC}"/>
              </a:ext>
            </a:extLst>
          </p:cNvPr>
          <p:cNvSpPr>
            <a:spLocks noGrp="1" noChangeArrowheads="1"/>
          </p:cNvSpPr>
          <p:nvPr>
            <p:ph type="title"/>
          </p:nvPr>
        </p:nvSpPr>
        <p:spPr>
          <a:xfrm>
            <a:off x="330200" y="1176990"/>
            <a:ext cx="8489950" cy="1296988"/>
          </a:xfrm>
        </p:spPr>
        <p:txBody>
          <a:bodyPr/>
          <a:lstStyle/>
          <a:p>
            <a:r>
              <a:rPr lang="en-GB" sz="2600" b="0" dirty="0">
                <a:solidFill>
                  <a:schemeClr val="tx1"/>
                </a:solidFill>
              </a:rPr>
              <a:t>Results----2-day fit RMS</a:t>
            </a:r>
            <a:endParaRPr lang="en-US" sz="2600" b="0" dirty="0">
              <a:solidFill>
                <a:schemeClr val="tx1"/>
              </a:solidFill>
            </a:endParaRPr>
          </a:p>
        </p:txBody>
      </p:sp>
      <p:pic>
        <p:nvPicPr>
          <p:cNvPr id="12" name="Picture 11">
            <a:extLst>
              <a:ext uri="{FF2B5EF4-FFF2-40B4-BE49-F238E27FC236}">
                <a16:creationId xmlns:a16="http://schemas.microsoft.com/office/drawing/2014/main" id="{77C22495-19EF-324C-BC02-5E51B7E36A64}"/>
              </a:ext>
            </a:extLst>
          </p:cNvPr>
          <p:cNvPicPr>
            <a:picLocks noChangeAspect="1"/>
          </p:cNvPicPr>
          <p:nvPr/>
        </p:nvPicPr>
        <p:blipFill>
          <a:blip r:embed="rId2"/>
          <a:stretch>
            <a:fillRect/>
          </a:stretch>
        </p:blipFill>
        <p:spPr>
          <a:xfrm>
            <a:off x="323850" y="2097141"/>
            <a:ext cx="3995577" cy="2663717"/>
          </a:xfrm>
          <a:prstGeom prst="rect">
            <a:avLst/>
          </a:prstGeom>
        </p:spPr>
      </p:pic>
      <p:pic>
        <p:nvPicPr>
          <p:cNvPr id="15" name="Picture 14">
            <a:extLst>
              <a:ext uri="{FF2B5EF4-FFF2-40B4-BE49-F238E27FC236}">
                <a16:creationId xmlns:a16="http://schemas.microsoft.com/office/drawing/2014/main" id="{859F7AFB-3B17-B540-A4C4-15173FC510A8}"/>
              </a:ext>
            </a:extLst>
          </p:cNvPr>
          <p:cNvPicPr>
            <a:picLocks noChangeAspect="1"/>
          </p:cNvPicPr>
          <p:nvPr/>
        </p:nvPicPr>
        <p:blipFill>
          <a:blip r:embed="rId3"/>
          <a:stretch>
            <a:fillRect/>
          </a:stretch>
        </p:blipFill>
        <p:spPr>
          <a:xfrm>
            <a:off x="4512467" y="2097140"/>
            <a:ext cx="3995577" cy="2663718"/>
          </a:xfrm>
          <a:prstGeom prst="rect">
            <a:avLst/>
          </a:prstGeom>
        </p:spPr>
      </p:pic>
      <p:sp>
        <p:nvSpPr>
          <p:cNvPr id="16" name="TextBox 15">
            <a:extLst>
              <a:ext uri="{FF2B5EF4-FFF2-40B4-BE49-F238E27FC236}">
                <a16:creationId xmlns:a16="http://schemas.microsoft.com/office/drawing/2014/main" id="{C4543313-6FA4-F448-9566-99A8B8623455}"/>
              </a:ext>
            </a:extLst>
          </p:cNvPr>
          <p:cNvSpPr txBox="1"/>
          <p:nvPr/>
        </p:nvSpPr>
        <p:spPr>
          <a:xfrm>
            <a:off x="492256" y="4975695"/>
            <a:ext cx="3658763" cy="461665"/>
          </a:xfrm>
          <a:prstGeom prst="rect">
            <a:avLst/>
          </a:prstGeom>
          <a:noFill/>
        </p:spPr>
        <p:txBody>
          <a:bodyPr wrap="square" rtlCol="0">
            <a:spAutoFit/>
          </a:bodyPr>
          <a:lstStyle/>
          <a:p>
            <a:r>
              <a:rPr lang="en-US" sz="2400" dirty="0"/>
              <a:t>Without physical models</a:t>
            </a:r>
          </a:p>
        </p:txBody>
      </p:sp>
      <p:sp>
        <p:nvSpPr>
          <p:cNvPr id="17" name="TextBox 16">
            <a:extLst>
              <a:ext uri="{FF2B5EF4-FFF2-40B4-BE49-F238E27FC236}">
                <a16:creationId xmlns:a16="http://schemas.microsoft.com/office/drawing/2014/main" id="{B1AEF870-CDD7-D646-B507-C8F1F0906C80}"/>
              </a:ext>
            </a:extLst>
          </p:cNvPr>
          <p:cNvSpPr txBox="1"/>
          <p:nvPr/>
        </p:nvSpPr>
        <p:spPr>
          <a:xfrm>
            <a:off x="5136683" y="4975694"/>
            <a:ext cx="3515061" cy="461665"/>
          </a:xfrm>
          <a:prstGeom prst="rect">
            <a:avLst/>
          </a:prstGeom>
          <a:noFill/>
        </p:spPr>
        <p:txBody>
          <a:bodyPr wrap="square" rtlCol="0">
            <a:spAutoFit/>
          </a:bodyPr>
          <a:lstStyle/>
          <a:p>
            <a:r>
              <a:rPr lang="en-US" sz="2400" dirty="0"/>
              <a:t>With physical models</a:t>
            </a:r>
          </a:p>
        </p:txBody>
      </p:sp>
    </p:spTree>
    <p:extLst>
      <p:ext uri="{BB962C8B-B14F-4D97-AF65-F5344CB8AC3E}">
        <p14:creationId xmlns:p14="http://schemas.microsoft.com/office/powerpoint/2010/main" val="961971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002F1FB4-82DA-804D-81DB-A5AE5FA654AC}"/>
              </a:ext>
            </a:extLst>
          </p:cNvPr>
          <p:cNvSpPr>
            <a:spLocks noGrp="1" noChangeArrowheads="1"/>
          </p:cNvSpPr>
          <p:nvPr>
            <p:ph type="title"/>
          </p:nvPr>
        </p:nvSpPr>
        <p:spPr>
          <a:xfrm>
            <a:off x="330200" y="1176990"/>
            <a:ext cx="8489950" cy="1296988"/>
          </a:xfrm>
        </p:spPr>
        <p:txBody>
          <a:bodyPr/>
          <a:lstStyle/>
          <a:p>
            <a:r>
              <a:rPr lang="en-GB" sz="2600" b="0" dirty="0">
                <a:solidFill>
                  <a:schemeClr val="tx1"/>
                </a:solidFill>
              </a:rPr>
              <a:t>Results----7-day orbit prediction</a:t>
            </a:r>
            <a:endParaRPr lang="en-US" sz="2600" b="0" dirty="0">
              <a:solidFill>
                <a:schemeClr val="tx1"/>
              </a:solidFill>
            </a:endParaRPr>
          </a:p>
        </p:txBody>
      </p:sp>
      <p:sp>
        <p:nvSpPr>
          <p:cNvPr id="16" name="TextBox 15">
            <a:extLst>
              <a:ext uri="{FF2B5EF4-FFF2-40B4-BE49-F238E27FC236}">
                <a16:creationId xmlns:a16="http://schemas.microsoft.com/office/drawing/2014/main" id="{C4543313-6FA4-F448-9566-99A8B8623455}"/>
              </a:ext>
            </a:extLst>
          </p:cNvPr>
          <p:cNvSpPr txBox="1"/>
          <p:nvPr/>
        </p:nvSpPr>
        <p:spPr>
          <a:xfrm>
            <a:off x="492256" y="4975695"/>
            <a:ext cx="3658763" cy="461665"/>
          </a:xfrm>
          <a:prstGeom prst="rect">
            <a:avLst/>
          </a:prstGeom>
          <a:noFill/>
        </p:spPr>
        <p:txBody>
          <a:bodyPr wrap="square" rtlCol="0">
            <a:spAutoFit/>
          </a:bodyPr>
          <a:lstStyle/>
          <a:p>
            <a:r>
              <a:rPr lang="en-US" sz="2400" dirty="0"/>
              <a:t>Without physical models</a:t>
            </a:r>
          </a:p>
        </p:txBody>
      </p:sp>
      <p:sp>
        <p:nvSpPr>
          <p:cNvPr id="17" name="TextBox 16">
            <a:extLst>
              <a:ext uri="{FF2B5EF4-FFF2-40B4-BE49-F238E27FC236}">
                <a16:creationId xmlns:a16="http://schemas.microsoft.com/office/drawing/2014/main" id="{B1AEF870-CDD7-D646-B507-C8F1F0906C80}"/>
              </a:ext>
            </a:extLst>
          </p:cNvPr>
          <p:cNvSpPr txBox="1"/>
          <p:nvPr/>
        </p:nvSpPr>
        <p:spPr>
          <a:xfrm>
            <a:off x="5136683" y="4975694"/>
            <a:ext cx="3515061" cy="461665"/>
          </a:xfrm>
          <a:prstGeom prst="rect">
            <a:avLst/>
          </a:prstGeom>
          <a:noFill/>
        </p:spPr>
        <p:txBody>
          <a:bodyPr wrap="square" rtlCol="0">
            <a:spAutoFit/>
          </a:bodyPr>
          <a:lstStyle/>
          <a:p>
            <a:r>
              <a:rPr lang="en-US" sz="2400" dirty="0"/>
              <a:t>With physical models</a:t>
            </a:r>
          </a:p>
        </p:txBody>
      </p:sp>
      <p:pic>
        <p:nvPicPr>
          <p:cNvPr id="10" name="Picture 9">
            <a:extLst>
              <a:ext uri="{FF2B5EF4-FFF2-40B4-BE49-F238E27FC236}">
                <a16:creationId xmlns:a16="http://schemas.microsoft.com/office/drawing/2014/main" id="{F1BB274A-59E5-B347-8FCC-B0DA838D8AD5}"/>
              </a:ext>
            </a:extLst>
          </p:cNvPr>
          <p:cNvPicPr>
            <a:picLocks noChangeAspect="1"/>
          </p:cNvPicPr>
          <p:nvPr/>
        </p:nvPicPr>
        <p:blipFill>
          <a:blip r:embed="rId2"/>
          <a:stretch>
            <a:fillRect/>
          </a:stretch>
        </p:blipFill>
        <p:spPr>
          <a:xfrm>
            <a:off x="262886" y="2097141"/>
            <a:ext cx="4123771" cy="2749180"/>
          </a:xfrm>
          <a:prstGeom prst="rect">
            <a:avLst/>
          </a:prstGeom>
        </p:spPr>
      </p:pic>
      <p:pic>
        <p:nvPicPr>
          <p:cNvPr id="11" name="Picture 10">
            <a:extLst>
              <a:ext uri="{FF2B5EF4-FFF2-40B4-BE49-F238E27FC236}">
                <a16:creationId xmlns:a16="http://schemas.microsoft.com/office/drawing/2014/main" id="{479B1589-9D36-EB47-BA5C-1BCEF5B207ED}"/>
              </a:ext>
            </a:extLst>
          </p:cNvPr>
          <p:cNvPicPr>
            <a:picLocks noChangeAspect="1"/>
          </p:cNvPicPr>
          <p:nvPr/>
        </p:nvPicPr>
        <p:blipFill>
          <a:blip r:embed="rId3"/>
          <a:stretch>
            <a:fillRect/>
          </a:stretch>
        </p:blipFill>
        <p:spPr>
          <a:xfrm>
            <a:off x="4623474" y="2097141"/>
            <a:ext cx="4123770" cy="2749180"/>
          </a:xfrm>
          <a:prstGeom prst="rect">
            <a:avLst/>
          </a:prstGeom>
        </p:spPr>
      </p:pic>
    </p:spTree>
    <p:extLst>
      <p:ext uri="{BB962C8B-B14F-4D97-AF65-F5344CB8AC3E}">
        <p14:creationId xmlns:p14="http://schemas.microsoft.com/office/powerpoint/2010/main" val="2156145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002F1FB4-82DA-804D-81DB-A5AE5FA654AC}"/>
              </a:ext>
            </a:extLst>
          </p:cNvPr>
          <p:cNvSpPr>
            <a:spLocks noGrp="1" noChangeArrowheads="1"/>
          </p:cNvSpPr>
          <p:nvPr>
            <p:ph type="title"/>
          </p:nvPr>
        </p:nvSpPr>
        <p:spPr>
          <a:xfrm>
            <a:off x="330200" y="1176990"/>
            <a:ext cx="8489950" cy="1296988"/>
          </a:xfrm>
        </p:spPr>
        <p:txBody>
          <a:bodyPr/>
          <a:lstStyle/>
          <a:p>
            <a:r>
              <a:rPr lang="en-GB" sz="2600" b="0" dirty="0">
                <a:solidFill>
                  <a:schemeClr val="tx1"/>
                </a:solidFill>
              </a:rPr>
              <a:t>Results----7-day orbit prediction</a:t>
            </a:r>
            <a:endParaRPr lang="en-US" sz="2600" b="0" dirty="0">
              <a:solidFill>
                <a:schemeClr val="tx1"/>
              </a:solidFill>
            </a:endParaRPr>
          </a:p>
        </p:txBody>
      </p:sp>
      <p:pic>
        <p:nvPicPr>
          <p:cNvPr id="3" name="Picture 2">
            <a:extLst>
              <a:ext uri="{FF2B5EF4-FFF2-40B4-BE49-F238E27FC236}">
                <a16:creationId xmlns:a16="http://schemas.microsoft.com/office/drawing/2014/main" id="{DEEA5257-7F33-D943-BEC5-021BC5BF9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 y="2037683"/>
            <a:ext cx="4099560" cy="2733040"/>
          </a:xfrm>
          <a:prstGeom prst="rect">
            <a:avLst/>
          </a:prstGeom>
        </p:spPr>
      </p:pic>
      <p:pic>
        <p:nvPicPr>
          <p:cNvPr id="5" name="Picture 4">
            <a:extLst>
              <a:ext uri="{FF2B5EF4-FFF2-40B4-BE49-F238E27FC236}">
                <a16:creationId xmlns:a16="http://schemas.microsoft.com/office/drawing/2014/main" id="{62081212-DE7B-DC43-9EE4-1A27FFCE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660" y="1997957"/>
            <a:ext cx="4099560" cy="2733040"/>
          </a:xfrm>
          <a:prstGeom prst="rect">
            <a:avLst/>
          </a:prstGeom>
        </p:spPr>
      </p:pic>
      <p:sp>
        <p:nvSpPr>
          <p:cNvPr id="12" name="TextBox 11">
            <a:extLst>
              <a:ext uri="{FF2B5EF4-FFF2-40B4-BE49-F238E27FC236}">
                <a16:creationId xmlns:a16="http://schemas.microsoft.com/office/drawing/2014/main" id="{54DB1828-90F1-D249-8615-B675D4A76F87}"/>
              </a:ext>
            </a:extLst>
          </p:cNvPr>
          <p:cNvSpPr txBox="1"/>
          <p:nvPr/>
        </p:nvSpPr>
        <p:spPr>
          <a:xfrm>
            <a:off x="492256" y="4975695"/>
            <a:ext cx="3658763" cy="461665"/>
          </a:xfrm>
          <a:prstGeom prst="rect">
            <a:avLst/>
          </a:prstGeom>
          <a:noFill/>
        </p:spPr>
        <p:txBody>
          <a:bodyPr wrap="square" rtlCol="0">
            <a:spAutoFit/>
          </a:bodyPr>
          <a:lstStyle/>
          <a:p>
            <a:r>
              <a:rPr lang="en-US" sz="2400" dirty="0"/>
              <a:t>Without physical models</a:t>
            </a:r>
          </a:p>
        </p:txBody>
      </p:sp>
      <p:sp>
        <p:nvSpPr>
          <p:cNvPr id="13" name="TextBox 12">
            <a:extLst>
              <a:ext uri="{FF2B5EF4-FFF2-40B4-BE49-F238E27FC236}">
                <a16:creationId xmlns:a16="http://schemas.microsoft.com/office/drawing/2014/main" id="{49B4C97A-8821-0C41-97BB-A650E4EEA4FC}"/>
              </a:ext>
            </a:extLst>
          </p:cNvPr>
          <p:cNvSpPr txBox="1"/>
          <p:nvPr/>
        </p:nvSpPr>
        <p:spPr>
          <a:xfrm>
            <a:off x="5136683" y="4975694"/>
            <a:ext cx="3515061" cy="461665"/>
          </a:xfrm>
          <a:prstGeom prst="rect">
            <a:avLst/>
          </a:prstGeom>
          <a:noFill/>
        </p:spPr>
        <p:txBody>
          <a:bodyPr wrap="square" rtlCol="0">
            <a:spAutoFit/>
          </a:bodyPr>
          <a:lstStyle/>
          <a:p>
            <a:r>
              <a:rPr lang="en-US" sz="2400" dirty="0"/>
              <a:t>With physical models</a:t>
            </a:r>
          </a:p>
        </p:txBody>
      </p:sp>
    </p:spTree>
    <p:extLst>
      <p:ext uri="{BB962C8B-B14F-4D97-AF65-F5344CB8AC3E}">
        <p14:creationId xmlns:p14="http://schemas.microsoft.com/office/powerpoint/2010/main" val="526987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AC86BB32-28F7-C34A-95A1-4D5353ED35DD}"/>
              </a:ext>
            </a:extLst>
          </p:cNvPr>
          <p:cNvSpPr txBox="1">
            <a:spLocks/>
          </p:cNvSpPr>
          <p:nvPr/>
        </p:nvSpPr>
        <p:spPr bwMode="auto">
          <a:xfrm>
            <a:off x="892095" y="823511"/>
            <a:ext cx="7064955" cy="715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charset="0"/>
                <a:ea typeface="ＭＳ Ｐゴシック" pitchFamily="84" charset="-128"/>
                <a:cs typeface="ＭＳ Ｐゴシック" pitchFamily="84" charset="-128"/>
              </a:defRPr>
            </a:lvl2pPr>
            <a:lvl3pPr algn="l" rtl="0" eaLnBrk="0" fontAlgn="base" hangingPunct="0">
              <a:spcBef>
                <a:spcPct val="0"/>
              </a:spcBef>
              <a:spcAft>
                <a:spcPct val="0"/>
              </a:spcAft>
              <a:defRPr sz="3000" b="1">
                <a:solidFill>
                  <a:schemeClr val="tx2"/>
                </a:solidFill>
                <a:latin typeface="Arial" charset="0"/>
                <a:ea typeface="ＭＳ Ｐゴシック" pitchFamily="84" charset="-128"/>
                <a:cs typeface="ＭＳ Ｐゴシック" pitchFamily="84" charset="-128"/>
              </a:defRPr>
            </a:lvl3pPr>
            <a:lvl4pPr algn="l" rtl="0" eaLnBrk="0" fontAlgn="base" hangingPunct="0">
              <a:spcBef>
                <a:spcPct val="0"/>
              </a:spcBef>
              <a:spcAft>
                <a:spcPct val="0"/>
              </a:spcAft>
              <a:defRPr sz="3000" b="1">
                <a:solidFill>
                  <a:schemeClr val="tx2"/>
                </a:solidFill>
                <a:latin typeface="Arial" charset="0"/>
                <a:ea typeface="ＭＳ Ｐゴシック" pitchFamily="84" charset="-128"/>
                <a:cs typeface="ＭＳ Ｐゴシック" pitchFamily="84" charset="-128"/>
              </a:defRPr>
            </a:lvl4pPr>
            <a:lvl5pPr algn="l" rtl="0" eaLnBrk="0" fontAlgn="base" hangingPunct="0">
              <a:spcBef>
                <a:spcPct val="0"/>
              </a:spcBef>
              <a:spcAft>
                <a:spcPct val="0"/>
              </a:spcAft>
              <a:defRPr sz="3000" b="1">
                <a:solidFill>
                  <a:schemeClr val="tx2"/>
                </a:solidFill>
                <a:latin typeface="Arial" charset="0"/>
                <a:ea typeface="ＭＳ Ｐゴシック" pitchFamily="84" charset="-128"/>
                <a:cs typeface="ＭＳ Ｐゴシック" pitchFamily="84" charset="-128"/>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a:lstStyle>
          <a:p>
            <a:pPr algn="ctr"/>
            <a:r>
              <a:rPr lang="en-US" sz="1800" kern="0" dirty="0"/>
              <a:t>SLR Validation:</a:t>
            </a:r>
            <a:br>
              <a:rPr lang="en-US" sz="1800" kern="0" dirty="0"/>
            </a:br>
            <a:r>
              <a:rPr lang="en-US" sz="1800" kern="0" dirty="0"/>
              <a:t>All IOV and FOC (except eccentric) spacecraft on orbit in 2016</a:t>
            </a:r>
            <a:br>
              <a:rPr lang="en-US" sz="1800" kern="0" dirty="0"/>
            </a:br>
            <a:endParaRPr lang="en-US" sz="1800" kern="0" dirty="0"/>
          </a:p>
        </p:txBody>
      </p:sp>
      <p:pic>
        <p:nvPicPr>
          <p:cNvPr id="13" name="Picture 2" descr="C:\Users\NAPEOS\Documents\Work\PosiTim\Projects\ESA\EMOTE\ContractPhase\05 MTR\plots\non2slrbu.gif">
            <a:extLst>
              <a:ext uri="{FF2B5EF4-FFF2-40B4-BE49-F238E27FC236}">
                <a16:creationId xmlns:a16="http://schemas.microsoft.com/office/drawing/2014/main" id="{DC7FA910-F2CD-BA44-B7AA-2D84E638EA0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 y="1559806"/>
            <a:ext cx="4570870" cy="3291026"/>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3" descr="C:\Users\NAPEOS\Documents\Work\PosiTim\Projects\ESA\EMOTE\ContractPhase\05 MTR\plots\ucl2slrbu.gif">
            <a:extLst>
              <a:ext uri="{FF2B5EF4-FFF2-40B4-BE49-F238E27FC236}">
                <a16:creationId xmlns:a16="http://schemas.microsoft.com/office/drawing/2014/main" id="{8AAB2E73-CC21-0644-9BCE-BD68EB89B94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1559806"/>
            <a:ext cx="4570869" cy="3291026"/>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E8EA580-29B2-9E49-A3F2-36D82727EF4F}"/>
              </a:ext>
            </a:extLst>
          </p:cNvPr>
          <p:cNvSpPr txBox="1"/>
          <p:nvPr/>
        </p:nvSpPr>
        <p:spPr>
          <a:xfrm>
            <a:off x="504736" y="4928921"/>
            <a:ext cx="7955164" cy="1246495"/>
          </a:xfrm>
          <a:prstGeom prst="rect">
            <a:avLst/>
          </a:prstGeom>
          <a:noFill/>
        </p:spPr>
        <p:txBody>
          <a:bodyPr wrap="square" rtlCol="0">
            <a:spAutoFit/>
          </a:bodyPr>
          <a:lstStyle/>
          <a:p>
            <a:pPr algn="ctr"/>
            <a:endParaRPr lang="en-US" dirty="0"/>
          </a:p>
          <a:p>
            <a:pPr algn="ctr"/>
            <a:r>
              <a:rPr lang="en-US" sz="2000" dirty="0"/>
              <a:t>RMS of two-way SLR range residuals improve from 150mm (ECOM) to 50mm (ECOM+UCL)</a:t>
            </a:r>
          </a:p>
          <a:p>
            <a:pPr algn="ctr"/>
            <a:endParaRPr lang="en-US" sz="1100" dirty="0"/>
          </a:p>
        </p:txBody>
      </p:sp>
    </p:spTree>
    <p:extLst>
      <p:ext uri="{BB962C8B-B14F-4D97-AF65-F5344CB8AC3E}">
        <p14:creationId xmlns:p14="http://schemas.microsoft.com/office/powerpoint/2010/main" val="1990015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F6A8288C-DD6F-3446-B63B-539EBB37A889}"/>
                  </a:ext>
                </a:extLst>
              </p:cNvPr>
              <p:cNvSpPr>
                <a:spLocks noGrp="1"/>
              </p:cNvSpPr>
              <p:nvPr>
                <p:ph idx="1"/>
              </p:nvPr>
            </p:nvSpPr>
            <p:spPr>
              <a:xfrm>
                <a:off x="205072" y="1854481"/>
                <a:ext cx="8786528" cy="4348199"/>
              </a:xfrm>
            </p:spPr>
            <p:txBody>
              <a:bodyPr/>
              <a:lstStyle/>
              <a:p>
                <a:r>
                  <a:rPr lang="en-GB" sz="2400" u="sng" dirty="0">
                    <a:latin typeface="Arial"/>
                    <a:cs typeface="Arial"/>
                  </a:rPr>
                  <a:t>RMS prediction error </a:t>
                </a:r>
                <a:r>
                  <a:rPr lang="en-GB" sz="2400" dirty="0">
                    <a:latin typeface="Arial"/>
                    <a:cs typeface="Arial"/>
                  </a:rPr>
                  <a:t>over 24 hours: </a:t>
                </a:r>
                <a:r>
                  <a:rPr lang="en-GB" sz="2400" u="sng" dirty="0">
                    <a:latin typeface="Arial"/>
                    <a:cs typeface="Arial"/>
                  </a:rPr>
                  <a:t>4cm</a:t>
                </a:r>
                <a:r>
                  <a:rPr lang="en-GB" sz="2400" dirty="0">
                    <a:latin typeface="Arial"/>
                    <a:cs typeface="Arial"/>
                  </a:rPr>
                  <a:t> in SISRE (whole year 2016)</a:t>
                </a:r>
              </a:p>
              <a:p>
                <a:r>
                  <a:rPr lang="en-US" sz="2400" u="sng" dirty="0">
                    <a:latin typeface="Arial"/>
                    <a:cs typeface="Arial"/>
                  </a:rPr>
                  <a:t>After 7 days</a:t>
                </a:r>
                <a:r>
                  <a:rPr lang="en-US" sz="2400" dirty="0">
                    <a:latin typeface="Arial"/>
                    <a:cs typeface="Arial"/>
                  </a:rPr>
                  <a:t>, orbit prediction accuracy level: </a:t>
                </a:r>
                <a:r>
                  <a:rPr lang="en-US" sz="2400" u="sng" dirty="0">
                    <a:latin typeface="Arial"/>
                    <a:cs typeface="Arial"/>
                  </a:rPr>
                  <a:t>0.28m (radial)</a:t>
                </a:r>
                <a:r>
                  <a:rPr lang="en-US" sz="2400" dirty="0">
                    <a:latin typeface="Arial"/>
                    <a:cs typeface="Arial"/>
                  </a:rPr>
                  <a:t>, </a:t>
                </a:r>
                <a:r>
                  <a:rPr lang="en-US" sz="2400" u="sng" dirty="0">
                    <a:latin typeface="Arial"/>
                    <a:cs typeface="Arial"/>
                  </a:rPr>
                  <a:t>0.31m (across track) </a:t>
                </a:r>
                <a:r>
                  <a:rPr lang="en-US" sz="2400" dirty="0">
                    <a:latin typeface="Arial"/>
                    <a:cs typeface="Arial"/>
                  </a:rPr>
                  <a:t>and </a:t>
                </a:r>
                <a:r>
                  <a:rPr lang="en-US" sz="2400" u="sng" dirty="0">
                    <a:latin typeface="Arial"/>
                    <a:cs typeface="Arial"/>
                  </a:rPr>
                  <a:t>5.10m (along-track)</a:t>
                </a:r>
                <a:endParaRPr lang="en-GB" sz="2400" dirty="0">
                  <a:latin typeface="Arial"/>
                  <a:cs typeface="Arial"/>
                </a:endParaRPr>
              </a:p>
              <a:p>
                <a:r>
                  <a:rPr lang="en-GB" sz="2400" dirty="0">
                    <a:latin typeface="Arial"/>
                    <a:cs typeface="Arial"/>
                  </a:rPr>
                  <a:t>Use of a priori model reduced </a:t>
                </a:r>
                <a14:m>
                  <m:oMath xmlns:m="http://schemas.openxmlformats.org/officeDocument/2006/math">
                    <m:r>
                      <a:rPr lang="en-GB" sz="2400" i="1" smtClean="0">
                        <a:latin typeface="Cambria Math" panose="02040503050406030204" pitchFamily="18" charset="0"/>
                        <a:ea typeface="Cambria Math" panose="02040503050406030204" pitchFamily="18" charset="0"/>
                        <a:cs typeface="Arial"/>
                      </a:rPr>
                      <m:t>𝛽</m:t>
                    </m:r>
                  </m:oMath>
                </a14:m>
                <a:r>
                  <a:rPr lang="en-GB" sz="2400" dirty="0">
                    <a:latin typeface="Arial"/>
                    <a:cs typeface="Arial"/>
                  </a:rPr>
                  <a:t> dependency of SLR residuals</a:t>
                </a:r>
              </a:p>
              <a:p>
                <a:r>
                  <a:rPr lang="en-US" sz="2400" dirty="0"/>
                  <a:t>A high accuracy shadow function (</a:t>
                </a:r>
                <a:r>
                  <a:rPr lang="en-US" sz="2400" dirty="0" err="1"/>
                  <a:t>PPM_atm</a:t>
                </a:r>
                <a:r>
                  <a:rPr lang="en-US" sz="2400" dirty="0"/>
                  <a:t>) is developed</a:t>
                </a:r>
              </a:p>
              <a:p>
                <a:r>
                  <a:rPr lang="en-US" sz="2400" dirty="0"/>
                  <a:t>A physics based empirical model (DREMT) is developed</a:t>
                </a:r>
                <a:endParaRPr lang="en-GB" sz="2400" dirty="0">
                  <a:latin typeface="Arial"/>
                  <a:cs typeface="Arial"/>
                </a:endParaRPr>
              </a:p>
              <a:p>
                <a:r>
                  <a:rPr lang="en-US" sz="2400" dirty="0">
                    <a:latin typeface="Arial"/>
                    <a:cs typeface="Arial"/>
                  </a:rPr>
                  <a:t>UCL models are user friendly and</a:t>
                </a:r>
                <a:r>
                  <a:rPr lang="zh-CN" altLang="en-US" sz="2400" dirty="0">
                    <a:latin typeface="Arial"/>
                    <a:cs typeface="Arial"/>
                  </a:rPr>
                  <a:t> </a:t>
                </a:r>
                <a:r>
                  <a:rPr lang="en-US" altLang="zh-CN" sz="2400" dirty="0">
                    <a:latin typeface="Arial"/>
                    <a:cs typeface="Arial"/>
                  </a:rPr>
                  <a:t>easy to use.</a:t>
                </a:r>
                <a:endParaRPr lang="en-GB" sz="2400" dirty="0">
                  <a:latin typeface="Arial"/>
                  <a:cs typeface="Arial"/>
                </a:endParaRPr>
              </a:p>
              <a:p>
                <a:endParaRPr lang="en-GB" sz="2400" dirty="0">
                  <a:latin typeface="Arial"/>
                  <a:cs typeface="Arial"/>
                </a:endParaRPr>
              </a:p>
            </p:txBody>
          </p:sp>
        </mc:Choice>
        <mc:Fallback>
          <p:sp>
            <p:nvSpPr>
              <p:cNvPr id="13" name="Content Placeholder 2">
                <a:extLst>
                  <a:ext uri="{FF2B5EF4-FFF2-40B4-BE49-F238E27FC236}">
                    <a16:creationId xmlns:a16="http://schemas.microsoft.com/office/drawing/2014/main" id="{F6A8288C-DD6F-3446-B63B-539EBB37A889}"/>
                  </a:ext>
                </a:extLst>
              </p:cNvPr>
              <p:cNvSpPr>
                <a:spLocks noGrp="1" noRot="1" noChangeAspect="1" noMove="1" noResize="1" noEditPoints="1" noAdjustHandles="1" noChangeArrowheads="1" noChangeShapeType="1" noTextEdit="1"/>
              </p:cNvSpPr>
              <p:nvPr>
                <p:ph idx="1"/>
              </p:nvPr>
            </p:nvSpPr>
            <p:spPr>
              <a:xfrm>
                <a:off x="205072" y="1854481"/>
                <a:ext cx="8786528" cy="4348199"/>
              </a:xfrm>
              <a:blipFill>
                <a:blip r:embed="rId3"/>
                <a:stretch>
                  <a:fillRect l="-866" t="-875"/>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EC18C556-522B-8145-87F0-E38FCF42F8EC}"/>
              </a:ext>
            </a:extLst>
          </p:cNvPr>
          <p:cNvSpPr>
            <a:spLocks noGrp="1"/>
          </p:cNvSpPr>
          <p:nvPr>
            <p:ph type="title"/>
          </p:nvPr>
        </p:nvSpPr>
        <p:spPr>
          <a:xfrm>
            <a:off x="330200" y="1087130"/>
            <a:ext cx="7838440" cy="458814"/>
          </a:xfrm>
        </p:spPr>
        <p:txBody>
          <a:bodyPr/>
          <a:lstStyle/>
          <a:p>
            <a:r>
              <a:rPr lang="en-GB" dirty="0"/>
              <a:t>Conclusions</a:t>
            </a:r>
          </a:p>
        </p:txBody>
      </p:sp>
    </p:spTree>
    <p:extLst>
      <p:ext uri="{BB962C8B-B14F-4D97-AF65-F5344CB8AC3E}">
        <p14:creationId xmlns:p14="http://schemas.microsoft.com/office/powerpoint/2010/main" val="193259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 calcmode="lin" valueType="num">
                                      <p:cBhvr additive="base">
                                        <p:cTn id="37"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19055CA-5229-F64B-94D0-919E1A22554D}"/>
              </a:ext>
            </a:extLst>
          </p:cNvPr>
          <p:cNvPicPr>
            <a:picLocks noChangeAspect="1"/>
          </p:cNvPicPr>
          <p:nvPr/>
        </p:nvPicPr>
        <p:blipFill rotWithShape="1">
          <a:blip r:embed="rId2">
            <a:alphaModFix amt="88000"/>
            <a:extLst/>
          </a:blip>
          <a:srcRect t="3544" b="11870"/>
          <a:stretch/>
        </p:blipFill>
        <p:spPr>
          <a:xfrm>
            <a:off x="20" y="814006"/>
            <a:ext cx="9143980" cy="6043994"/>
          </a:xfrm>
          <a:prstGeom prst="rect">
            <a:avLst/>
          </a:prstGeom>
          <a:effectLst>
            <a:reflection stA="0" endPos="65000" dist="50800" dir="5400000" sy="-100000" algn="bl" rotWithShape="0"/>
          </a:effectLst>
        </p:spPr>
      </p:pic>
      <p:sp>
        <p:nvSpPr>
          <p:cNvPr id="7" name="Rectangle 6">
            <a:extLst>
              <a:ext uri="{FF2B5EF4-FFF2-40B4-BE49-F238E27FC236}">
                <a16:creationId xmlns:a16="http://schemas.microsoft.com/office/drawing/2014/main" id="{AC72FCCA-CD13-DC43-8C92-CF7FCBF11853}"/>
              </a:ext>
            </a:extLst>
          </p:cNvPr>
          <p:cNvSpPr/>
          <p:nvPr/>
        </p:nvSpPr>
        <p:spPr>
          <a:xfrm>
            <a:off x="2526325" y="1424541"/>
            <a:ext cx="3877986"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2104804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1"/>
          <p:cNvSpPr>
            <a:spLocks noChangeArrowheads="1"/>
          </p:cNvSpPr>
          <p:nvPr/>
        </p:nvSpPr>
        <p:spPr bwMode="auto">
          <a:xfrm>
            <a:off x="0" y="809469"/>
            <a:ext cx="9144000" cy="6048531"/>
          </a:xfrm>
          <a:prstGeom prst="rect">
            <a:avLst/>
          </a:prstGeom>
          <a:solidFill>
            <a:schemeClr val="tx1"/>
          </a:solidFill>
          <a:ln w="9525">
            <a:solidFill>
              <a:srgbClr val="002C5E"/>
            </a:solidFill>
            <a:miter lim="800000"/>
            <a:headEnd/>
            <a:tailEnd/>
          </a:ln>
        </p:spPr>
        <p:txBody>
          <a:bodyPr wrap="none" anchor="ctr">
            <a:prstTxWarp prst="textNoShape">
              <a:avLst/>
            </a:prstTxWarp>
          </a:bodyPr>
          <a:lstStyle/>
          <a:p>
            <a:endParaRPr lang="en-US" dirty="0"/>
          </a:p>
        </p:txBody>
      </p:sp>
      <p:pic>
        <p:nvPicPr>
          <p:cNvPr id="61" name="Picture 60">
            <a:extLst>
              <a:ext uri="{FF2B5EF4-FFF2-40B4-BE49-F238E27FC236}">
                <a16:creationId xmlns:a16="http://schemas.microsoft.com/office/drawing/2014/main" id="{B0A79CEF-1650-944D-9BB9-EDB410B26700}"/>
              </a:ext>
            </a:extLst>
          </p:cNvPr>
          <p:cNvPicPr>
            <a:picLocks noChangeAspect="1"/>
          </p:cNvPicPr>
          <p:nvPr/>
        </p:nvPicPr>
        <p:blipFill>
          <a:blip r:embed="rId6"/>
          <a:stretch>
            <a:fillRect/>
          </a:stretch>
        </p:blipFill>
        <p:spPr>
          <a:xfrm>
            <a:off x="2558816" y="3477703"/>
            <a:ext cx="11617007" cy="6534566"/>
          </a:xfrm>
          <a:prstGeom prst="rect">
            <a:avLst/>
          </a:prstGeom>
        </p:spPr>
      </p:pic>
      <p:pic>
        <p:nvPicPr>
          <p:cNvPr id="63" name="Galileo_constellation">
            <a:hlinkClick r:id="" action="ppaction://media"/>
            <a:extLst>
              <a:ext uri="{FF2B5EF4-FFF2-40B4-BE49-F238E27FC236}">
                <a16:creationId xmlns:a16="http://schemas.microsoft.com/office/drawing/2014/main" id="{A29BC009-45A0-A84A-BBD5-E8103867DDDD}"/>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637537" y="826968"/>
            <a:ext cx="2506464" cy="2526937"/>
          </a:xfrm>
          <a:prstGeom prst="rect">
            <a:avLst/>
          </a:prstGeom>
        </p:spPr>
      </p:pic>
      <p:pic>
        <p:nvPicPr>
          <p:cNvPr id="64" name="Picture 63">
            <a:extLst>
              <a:ext uri="{FF2B5EF4-FFF2-40B4-BE49-F238E27FC236}">
                <a16:creationId xmlns:a16="http://schemas.microsoft.com/office/drawing/2014/main" id="{D9386F99-88D2-A24C-89E6-5E418DF4CEA4}"/>
              </a:ext>
            </a:extLst>
          </p:cNvPr>
          <p:cNvPicPr>
            <a:picLocks noChangeAspect="1"/>
          </p:cNvPicPr>
          <p:nvPr/>
        </p:nvPicPr>
        <p:blipFill>
          <a:blip r:embed="rId8"/>
          <a:stretch>
            <a:fillRect/>
          </a:stretch>
        </p:blipFill>
        <p:spPr>
          <a:xfrm>
            <a:off x="1219081" y="4809669"/>
            <a:ext cx="1789359" cy="1831461"/>
          </a:xfrm>
          <a:prstGeom prst="rect">
            <a:avLst/>
          </a:prstGeom>
        </p:spPr>
      </p:pic>
      <p:pic>
        <p:nvPicPr>
          <p:cNvPr id="65" name="Picture 64">
            <a:extLst>
              <a:ext uri="{FF2B5EF4-FFF2-40B4-BE49-F238E27FC236}">
                <a16:creationId xmlns:a16="http://schemas.microsoft.com/office/drawing/2014/main" id="{880C3D28-2951-6344-8731-63D07AA015B9}"/>
              </a:ext>
            </a:extLst>
          </p:cNvPr>
          <p:cNvPicPr>
            <a:picLocks noChangeAspect="1"/>
          </p:cNvPicPr>
          <p:nvPr/>
        </p:nvPicPr>
        <p:blipFill>
          <a:blip r:embed="rId9">
            <a:alphaModFix amt="83000"/>
          </a:blip>
          <a:stretch>
            <a:fillRect/>
          </a:stretch>
        </p:blipFill>
        <p:spPr>
          <a:xfrm rot="821190">
            <a:off x="2370013" y="1177208"/>
            <a:ext cx="3167484" cy="2074702"/>
          </a:xfrm>
          <a:prstGeom prst="rect">
            <a:avLst/>
          </a:prstGeom>
          <a:effectLst>
            <a:outerShdw blurRad="50800" dist="50800" dir="5400000" algn="ctr" rotWithShape="0">
              <a:srgbClr val="000000"/>
            </a:outerShdw>
          </a:effectLst>
        </p:spPr>
      </p:pic>
      <p:cxnSp>
        <p:nvCxnSpPr>
          <p:cNvPr id="66" name="Straight Arrow Connector 65">
            <a:extLst>
              <a:ext uri="{FF2B5EF4-FFF2-40B4-BE49-F238E27FC236}">
                <a16:creationId xmlns:a16="http://schemas.microsoft.com/office/drawing/2014/main" id="{C8CB2AE4-19FD-A444-BBE4-6786325675D0}"/>
              </a:ext>
            </a:extLst>
          </p:cNvPr>
          <p:cNvCxnSpPr/>
          <p:nvPr/>
        </p:nvCxnSpPr>
        <p:spPr>
          <a:xfrm flipH="1" flipV="1">
            <a:off x="4428421" y="2086679"/>
            <a:ext cx="3449053" cy="29196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EACFE16-680B-CA4B-B088-0985F550DB4A}"/>
              </a:ext>
            </a:extLst>
          </p:cNvPr>
          <p:cNvCxnSpPr>
            <a:cxnSpLocks/>
          </p:cNvCxnSpPr>
          <p:nvPr/>
        </p:nvCxnSpPr>
        <p:spPr>
          <a:xfrm flipV="1">
            <a:off x="3396751" y="1631449"/>
            <a:ext cx="587995" cy="7117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B1FEDD3-4A6F-6E4D-8426-8B56E3309BD9}"/>
              </a:ext>
            </a:extLst>
          </p:cNvPr>
          <p:cNvCxnSpPr>
            <a:cxnSpLocks/>
          </p:cNvCxnSpPr>
          <p:nvPr/>
        </p:nvCxnSpPr>
        <p:spPr>
          <a:xfrm>
            <a:off x="3828830" y="2743201"/>
            <a:ext cx="2548567" cy="199950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98B7407-194C-A24D-8F50-364D5A12888B}"/>
              </a:ext>
            </a:extLst>
          </p:cNvPr>
          <p:cNvCxnSpPr>
            <a:cxnSpLocks/>
          </p:cNvCxnSpPr>
          <p:nvPr/>
        </p:nvCxnSpPr>
        <p:spPr>
          <a:xfrm flipH="1" flipV="1">
            <a:off x="4055140" y="2522500"/>
            <a:ext cx="3602955" cy="297610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9FA888-70F4-9E4A-B011-2748604FDA65}"/>
              </a:ext>
            </a:extLst>
          </p:cNvPr>
          <p:cNvCxnSpPr/>
          <p:nvPr/>
        </p:nvCxnSpPr>
        <p:spPr>
          <a:xfrm flipH="1" flipV="1">
            <a:off x="4260049" y="2306123"/>
            <a:ext cx="3449053" cy="29196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16E4FBC-16FA-BC4A-8663-58910A33B415}"/>
              </a:ext>
            </a:extLst>
          </p:cNvPr>
          <p:cNvSpPr txBox="1"/>
          <p:nvPr/>
        </p:nvSpPr>
        <p:spPr>
          <a:xfrm rot="2365581">
            <a:off x="4917408" y="2729096"/>
            <a:ext cx="3171432" cy="830997"/>
          </a:xfrm>
          <a:prstGeom prst="rect">
            <a:avLst/>
          </a:prstGeom>
          <a:noFill/>
        </p:spPr>
        <p:txBody>
          <a:bodyPr wrap="square" rtlCol="0">
            <a:spAutoFit/>
          </a:bodyPr>
          <a:lstStyle/>
          <a:p>
            <a:r>
              <a:rPr lang="en-US" sz="2400" b="1" dirty="0">
                <a:solidFill>
                  <a:srgbClr val="FF0000"/>
                </a:solidFill>
              </a:rPr>
              <a:t>Solar radiation pressure (SRP)</a:t>
            </a:r>
          </a:p>
        </p:txBody>
      </p:sp>
      <p:sp>
        <p:nvSpPr>
          <p:cNvPr id="72" name="TextBox 71">
            <a:extLst>
              <a:ext uri="{FF2B5EF4-FFF2-40B4-BE49-F238E27FC236}">
                <a16:creationId xmlns:a16="http://schemas.microsoft.com/office/drawing/2014/main" id="{28B8C4BE-ECF7-EA4D-B135-1F052F6ACBF0}"/>
              </a:ext>
            </a:extLst>
          </p:cNvPr>
          <p:cNvSpPr txBox="1"/>
          <p:nvPr/>
        </p:nvSpPr>
        <p:spPr>
          <a:xfrm rot="2253941">
            <a:off x="3992580" y="3789928"/>
            <a:ext cx="2097203" cy="461665"/>
          </a:xfrm>
          <a:prstGeom prst="rect">
            <a:avLst/>
          </a:prstGeom>
          <a:noFill/>
        </p:spPr>
        <p:txBody>
          <a:bodyPr wrap="square" rtlCol="0">
            <a:spAutoFit/>
          </a:bodyPr>
          <a:lstStyle/>
          <a:p>
            <a:r>
              <a:rPr lang="en-US" sz="2400" b="1" dirty="0">
                <a:solidFill>
                  <a:srgbClr val="FFFF00"/>
                </a:solidFill>
              </a:rPr>
              <a:t>Solar gravity</a:t>
            </a:r>
          </a:p>
        </p:txBody>
      </p:sp>
      <p:cxnSp>
        <p:nvCxnSpPr>
          <p:cNvPr id="73" name="Straight Arrow Connector 72">
            <a:extLst>
              <a:ext uri="{FF2B5EF4-FFF2-40B4-BE49-F238E27FC236}">
                <a16:creationId xmlns:a16="http://schemas.microsoft.com/office/drawing/2014/main" id="{F614DD7D-A209-C045-B3EC-D15259536E9B}"/>
              </a:ext>
            </a:extLst>
          </p:cNvPr>
          <p:cNvCxnSpPr>
            <a:cxnSpLocks/>
          </p:cNvCxnSpPr>
          <p:nvPr/>
        </p:nvCxnSpPr>
        <p:spPr>
          <a:xfrm flipH="1">
            <a:off x="2550875" y="2852424"/>
            <a:ext cx="1013783" cy="219493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BC320B4-7E68-DA4A-BF3C-2E1995EC25FC}"/>
              </a:ext>
            </a:extLst>
          </p:cNvPr>
          <p:cNvSpPr txBox="1"/>
          <p:nvPr/>
        </p:nvSpPr>
        <p:spPr>
          <a:xfrm rot="17774249">
            <a:off x="2293062" y="3741144"/>
            <a:ext cx="2349846" cy="461665"/>
          </a:xfrm>
          <a:prstGeom prst="rect">
            <a:avLst/>
          </a:prstGeom>
          <a:noFill/>
        </p:spPr>
        <p:txBody>
          <a:bodyPr wrap="square" rtlCol="0">
            <a:spAutoFit/>
          </a:bodyPr>
          <a:lstStyle/>
          <a:p>
            <a:r>
              <a:rPr lang="en-US" sz="2400" b="1" dirty="0">
                <a:solidFill>
                  <a:srgbClr val="FFFF00"/>
                </a:solidFill>
              </a:rPr>
              <a:t>Earth gravity</a:t>
            </a:r>
          </a:p>
        </p:txBody>
      </p:sp>
      <p:pic>
        <p:nvPicPr>
          <p:cNvPr id="75" name="Picture 74">
            <a:extLst>
              <a:ext uri="{FF2B5EF4-FFF2-40B4-BE49-F238E27FC236}">
                <a16:creationId xmlns:a16="http://schemas.microsoft.com/office/drawing/2014/main" id="{ED0ECB60-6179-E34D-B439-E5B3E5F19EEB}"/>
              </a:ext>
            </a:extLst>
          </p:cNvPr>
          <p:cNvPicPr>
            <a:picLocks noChangeAspect="1"/>
          </p:cNvPicPr>
          <p:nvPr/>
        </p:nvPicPr>
        <p:blipFill>
          <a:blip r:embed="rId10"/>
          <a:stretch>
            <a:fillRect/>
          </a:stretch>
        </p:blipFill>
        <p:spPr>
          <a:xfrm>
            <a:off x="245383" y="4083880"/>
            <a:ext cx="342624" cy="344601"/>
          </a:xfrm>
          <a:prstGeom prst="rect">
            <a:avLst/>
          </a:prstGeom>
        </p:spPr>
      </p:pic>
      <p:cxnSp>
        <p:nvCxnSpPr>
          <p:cNvPr id="76" name="Straight Arrow Connector 75">
            <a:extLst>
              <a:ext uri="{FF2B5EF4-FFF2-40B4-BE49-F238E27FC236}">
                <a16:creationId xmlns:a16="http://schemas.microsoft.com/office/drawing/2014/main" id="{FBCA6649-5085-6B4C-92B5-A1468B2082D0}"/>
              </a:ext>
            </a:extLst>
          </p:cNvPr>
          <p:cNvCxnSpPr>
            <a:cxnSpLocks/>
            <a:endCxn id="75" idx="3"/>
          </p:cNvCxnSpPr>
          <p:nvPr/>
        </p:nvCxnSpPr>
        <p:spPr>
          <a:xfrm flipH="1">
            <a:off x="588007" y="2866806"/>
            <a:ext cx="2200831" cy="138937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904E75E5-2070-F44F-B9A5-95345FFD8154}"/>
              </a:ext>
            </a:extLst>
          </p:cNvPr>
          <p:cNvSpPr txBox="1"/>
          <p:nvPr/>
        </p:nvSpPr>
        <p:spPr>
          <a:xfrm rot="19639188">
            <a:off x="390696" y="3176843"/>
            <a:ext cx="2226378" cy="461665"/>
          </a:xfrm>
          <a:prstGeom prst="rect">
            <a:avLst/>
          </a:prstGeom>
          <a:noFill/>
        </p:spPr>
        <p:txBody>
          <a:bodyPr wrap="square" rtlCol="0">
            <a:spAutoFit/>
          </a:bodyPr>
          <a:lstStyle/>
          <a:p>
            <a:r>
              <a:rPr lang="en-US" sz="2400" b="1" dirty="0">
                <a:solidFill>
                  <a:srgbClr val="FFFF00"/>
                </a:solidFill>
              </a:rPr>
              <a:t>Lunar gravity</a:t>
            </a:r>
          </a:p>
        </p:txBody>
      </p:sp>
      <p:cxnSp>
        <p:nvCxnSpPr>
          <p:cNvPr id="78" name="Straight Arrow Connector 77">
            <a:extLst>
              <a:ext uri="{FF2B5EF4-FFF2-40B4-BE49-F238E27FC236}">
                <a16:creationId xmlns:a16="http://schemas.microsoft.com/office/drawing/2014/main" id="{60095978-2429-BB42-9F8C-AE30F25FC30A}"/>
              </a:ext>
            </a:extLst>
          </p:cNvPr>
          <p:cNvCxnSpPr>
            <a:cxnSpLocks/>
          </p:cNvCxnSpPr>
          <p:nvPr/>
        </p:nvCxnSpPr>
        <p:spPr>
          <a:xfrm flipV="1">
            <a:off x="2230193" y="2852424"/>
            <a:ext cx="992403" cy="185940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97EB880-8429-824D-AF35-E96561F4C715}"/>
              </a:ext>
            </a:extLst>
          </p:cNvPr>
          <p:cNvSpPr txBox="1"/>
          <p:nvPr/>
        </p:nvSpPr>
        <p:spPr>
          <a:xfrm rot="18314127">
            <a:off x="580855" y="3707137"/>
            <a:ext cx="2835050" cy="830997"/>
          </a:xfrm>
          <a:prstGeom prst="rect">
            <a:avLst/>
          </a:prstGeom>
          <a:noFill/>
        </p:spPr>
        <p:txBody>
          <a:bodyPr wrap="square" rtlCol="0">
            <a:spAutoFit/>
          </a:bodyPr>
          <a:lstStyle/>
          <a:p>
            <a:r>
              <a:rPr lang="en-US" sz="2400" b="1" dirty="0">
                <a:solidFill>
                  <a:srgbClr val="FF0000"/>
                </a:solidFill>
              </a:rPr>
              <a:t>Earth radiation pressure(ERP)</a:t>
            </a:r>
          </a:p>
        </p:txBody>
      </p:sp>
      <p:sp>
        <p:nvSpPr>
          <p:cNvPr id="80" name="TextBox 79">
            <a:extLst>
              <a:ext uri="{FF2B5EF4-FFF2-40B4-BE49-F238E27FC236}">
                <a16:creationId xmlns:a16="http://schemas.microsoft.com/office/drawing/2014/main" id="{D6F5730F-DBCA-A444-90B7-CC8A3CD4FC76}"/>
              </a:ext>
            </a:extLst>
          </p:cNvPr>
          <p:cNvSpPr txBox="1"/>
          <p:nvPr/>
        </p:nvSpPr>
        <p:spPr>
          <a:xfrm rot="18499629">
            <a:off x="2784833" y="675170"/>
            <a:ext cx="2173507" cy="830997"/>
          </a:xfrm>
          <a:prstGeom prst="rect">
            <a:avLst/>
          </a:prstGeom>
          <a:noFill/>
        </p:spPr>
        <p:txBody>
          <a:bodyPr wrap="square" rtlCol="0">
            <a:spAutoFit/>
          </a:bodyPr>
          <a:lstStyle/>
          <a:p>
            <a:r>
              <a:rPr lang="en-US" sz="2400" b="1" dirty="0">
                <a:solidFill>
                  <a:srgbClr val="FF0000"/>
                </a:solidFill>
              </a:rPr>
              <a:t>Antenna thrust (ANT)</a:t>
            </a:r>
          </a:p>
        </p:txBody>
      </p:sp>
      <p:cxnSp>
        <p:nvCxnSpPr>
          <p:cNvPr id="81" name="Straight Arrow Connector 80">
            <a:extLst>
              <a:ext uri="{FF2B5EF4-FFF2-40B4-BE49-F238E27FC236}">
                <a16:creationId xmlns:a16="http://schemas.microsoft.com/office/drawing/2014/main" id="{363ACE26-15FE-2D4D-AD88-3D3E07355962}"/>
              </a:ext>
            </a:extLst>
          </p:cNvPr>
          <p:cNvCxnSpPr>
            <a:cxnSpLocks/>
          </p:cNvCxnSpPr>
          <p:nvPr/>
        </p:nvCxnSpPr>
        <p:spPr>
          <a:xfrm flipH="1" flipV="1">
            <a:off x="2116284" y="1498712"/>
            <a:ext cx="824769" cy="5186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E410A65-0A39-264F-95AE-8A65ECFE8DD5}"/>
              </a:ext>
            </a:extLst>
          </p:cNvPr>
          <p:cNvSpPr txBox="1"/>
          <p:nvPr/>
        </p:nvSpPr>
        <p:spPr>
          <a:xfrm>
            <a:off x="221702" y="1037047"/>
            <a:ext cx="3151624" cy="461665"/>
          </a:xfrm>
          <a:prstGeom prst="rect">
            <a:avLst/>
          </a:prstGeom>
          <a:noFill/>
        </p:spPr>
        <p:txBody>
          <a:bodyPr wrap="square" rtlCol="0">
            <a:spAutoFit/>
          </a:bodyPr>
          <a:lstStyle/>
          <a:p>
            <a:r>
              <a:rPr lang="en-US" sz="2400" b="1" dirty="0">
                <a:solidFill>
                  <a:srgbClr val="FF0000"/>
                </a:solidFill>
              </a:rPr>
              <a:t>Thermal forcing (TRR)</a:t>
            </a:r>
          </a:p>
        </p:txBody>
      </p:sp>
    </p:spTree>
    <p:custDataLst>
      <p:tags r:id="rId1"/>
    </p:custDataLst>
    <p:extLst>
      <p:ext uri="{BB962C8B-B14F-4D97-AF65-F5344CB8AC3E}">
        <p14:creationId xmlns:p14="http://schemas.microsoft.com/office/powerpoint/2010/main" val="2262944885"/>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50" fill="hold"/>
                                        <p:tgtEl>
                                          <p:spTgt spid="6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blinds(horizontal)">
                                      <p:cBhvr>
                                        <p:cTn id="35" dur="500"/>
                                        <p:tgtEl>
                                          <p:spTgt spid="66"/>
                                        </p:tgtEl>
                                      </p:cBhvr>
                                    </p:animEffect>
                                  </p:childTnLst>
                                </p:cTn>
                              </p:par>
                              <p:par>
                                <p:cTn id="36" presetID="3" presetClass="entr" presetSubtype="1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blinds(horizontal)">
                                      <p:cBhvr>
                                        <p:cTn id="38" dur="500"/>
                                        <p:tgtEl>
                                          <p:spTgt spid="70"/>
                                        </p:tgtEl>
                                      </p:cBhvr>
                                    </p:animEffect>
                                  </p:childTnLst>
                                </p:cTn>
                              </p:par>
                              <p:par>
                                <p:cTn id="39" presetID="3" presetClass="entr" presetSubtype="1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blinds(horizontal)">
                                      <p:cBhvr>
                                        <p:cTn id="41" dur="500"/>
                                        <p:tgtEl>
                                          <p:spTgt spid="69"/>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blinds(horizontal)">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blinds(horizontal)">
                                      <p:cBhvr>
                                        <p:cTn id="49" dur="500"/>
                                        <p:tgtEl>
                                          <p:spTgt spid="7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blinds(horizontal)">
                                      <p:cBhvr>
                                        <p:cTn id="52" dur="500"/>
                                        <p:tgtEl>
                                          <p:spTgt spid="7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blinds(horizontal)">
                                      <p:cBhvr>
                                        <p:cTn id="57" dur="500"/>
                                        <p:tgtEl>
                                          <p:spTgt spid="8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linds(horizontal)">
                                      <p:cBhvr>
                                        <p:cTn id="60" dur="500"/>
                                        <p:tgtEl>
                                          <p:spTgt spid="8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blinds(horizontal)">
                                      <p:cBhvr>
                                        <p:cTn id="65" dur="500"/>
                                        <p:tgtEl>
                                          <p:spTgt spid="67"/>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blinds(horizontal)">
                                      <p:cBhvr>
                                        <p:cTn id="6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9" restart="whenNotActive" fill="hold" evtFilter="cancelBubble" nodeType="interactiveSeq">
                <p:stCondLst>
                  <p:cond evt="onClick" delay="0">
                    <p:tgtEl>
                      <p:spTgt spid="63"/>
                    </p:tgtEl>
                  </p:cond>
                </p:stCondLst>
                <p:endSync evt="end" delay="0">
                  <p:rtn val="all"/>
                </p:endSync>
                <p:childTnLst>
                  <p:par>
                    <p:cTn id="70" fill="hold">
                      <p:stCondLst>
                        <p:cond delay="0"/>
                      </p:stCondLst>
                      <p:childTnLst>
                        <p:par>
                          <p:cTn id="71" fill="hold">
                            <p:stCondLst>
                              <p:cond delay="0"/>
                            </p:stCondLst>
                            <p:childTnLst>
                              <p:par>
                                <p:cTn id="72" presetID="2" presetClass="mediacall" presetSubtype="0" fill="hold" nodeType="clickEffect">
                                  <p:stCondLst>
                                    <p:cond delay="0"/>
                                  </p:stCondLst>
                                  <p:childTnLst>
                                    <p:cmd type="call" cmd="togglePause">
                                      <p:cBhvr>
                                        <p:cTn id="73" dur="1" fill="hold"/>
                                        <p:tgtEl>
                                          <p:spTgt spid="63"/>
                                        </p:tgtEl>
                                      </p:cBhvr>
                                    </p:cmd>
                                  </p:childTnLst>
                                </p:cTn>
                              </p:par>
                            </p:childTnLst>
                          </p:cTn>
                        </p:par>
                      </p:childTnLst>
                    </p:cTn>
                  </p:par>
                </p:childTnLst>
              </p:cTn>
              <p:nextCondLst>
                <p:cond evt="onClick" delay="0">
                  <p:tgtEl>
                    <p:spTgt spid="63"/>
                  </p:tgtEl>
                </p:cond>
              </p:nextCondLst>
            </p:seq>
            <p:video>
              <p:cMediaNode vol="80000">
                <p:cTn id="74" repeatCount="indefinite" fill="hold" display="0">
                  <p:stCondLst>
                    <p:cond delay="indefinite"/>
                  </p:stCondLst>
                </p:cTn>
                <p:tgtEl>
                  <p:spTgt spid="63"/>
                </p:tgtEl>
              </p:cMediaNode>
            </p:video>
          </p:childTnLst>
        </p:cTn>
      </p:par>
    </p:tnLst>
    <p:bldLst>
      <p:bldP spid="71" grpId="0"/>
      <p:bldP spid="72" grpId="0"/>
      <p:bldP spid="74" grpId="0"/>
      <p:bldP spid="77" grpId="0"/>
      <p:bldP spid="79" grpId="0"/>
      <p:bldP spid="80" grpId="0"/>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Radiation pressure</a:t>
            </a:r>
          </a:p>
        </p:txBody>
      </p:sp>
      <p:pic>
        <p:nvPicPr>
          <p:cNvPr id="15" name="Picture 14">
            <a:extLst>
              <a:ext uri="{FF2B5EF4-FFF2-40B4-BE49-F238E27FC236}">
                <a16:creationId xmlns:a16="http://schemas.microsoft.com/office/drawing/2014/main" id="{00416A15-F71A-844D-9CD2-5DAB32FF5D63}"/>
              </a:ext>
            </a:extLst>
          </p:cNvPr>
          <p:cNvPicPr>
            <a:picLocks noChangeAspect="1"/>
          </p:cNvPicPr>
          <p:nvPr/>
        </p:nvPicPr>
        <p:blipFill>
          <a:blip r:embed="rId3"/>
          <a:stretch>
            <a:fillRect/>
          </a:stretch>
        </p:blipFill>
        <p:spPr>
          <a:xfrm>
            <a:off x="475581" y="1777028"/>
            <a:ext cx="3544248" cy="2875935"/>
          </a:xfrm>
          <a:prstGeom prst="rect">
            <a:avLst/>
          </a:prstGeom>
        </p:spPr>
      </p:pic>
      <p:sp>
        <p:nvSpPr>
          <p:cNvPr id="16" name="Oval 15">
            <a:extLst>
              <a:ext uri="{FF2B5EF4-FFF2-40B4-BE49-F238E27FC236}">
                <a16:creationId xmlns:a16="http://schemas.microsoft.com/office/drawing/2014/main" id="{2E996C60-CA60-E842-89BD-18F597368078}"/>
              </a:ext>
            </a:extLst>
          </p:cNvPr>
          <p:cNvSpPr/>
          <p:nvPr/>
        </p:nvSpPr>
        <p:spPr>
          <a:xfrm rot="18069355">
            <a:off x="4314980" y="1844328"/>
            <a:ext cx="176463" cy="1764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D8F21D34-B215-4743-AA64-BA279E928244}"/>
              </a:ext>
            </a:extLst>
          </p:cNvPr>
          <p:cNvSpPr/>
          <p:nvPr/>
        </p:nvSpPr>
        <p:spPr>
          <a:xfrm>
            <a:off x="7218717" y="2054981"/>
            <a:ext cx="936237" cy="943705"/>
          </a:xfrm>
          <a:prstGeom prst="cube">
            <a:avLst/>
          </a:prstGeom>
          <a:solidFill>
            <a:schemeClr val="accent1">
              <a:alpha val="91000"/>
            </a:schemeClr>
          </a:solidFill>
          <a:ln w="38100">
            <a:solidFill>
              <a:srgbClr val="FF0000"/>
            </a:solidFill>
          </a:ln>
          <a:effectLst>
            <a:glow>
              <a:schemeClr val="accent1">
                <a:alpha val="64000"/>
              </a:schemeClr>
            </a:glow>
            <a:reflection stA="59000" endPos="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FF00"/>
              </a:highlight>
            </a:endParaRPr>
          </a:p>
        </p:txBody>
      </p:sp>
      <p:cxnSp>
        <p:nvCxnSpPr>
          <p:cNvPr id="21" name="Straight Arrow Connector 20">
            <a:extLst>
              <a:ext uri="{FF2B5EF4-FFF2-40B4-BE49-F238E27FC236}">
                <a16:creationId xmlns:a16="http://schemas.microsoft.com/office/drawing/2014/main" id="{FB400C33-857F-304B-844F-B00571F2DE6E}"/>
              </a:ext>
            </a:extLst>
          </p:cNvPr>
          <p:cNvCxnSpPr>
            <a:cxnSpLocks/>
          </p:cNvCxnSpPr>
          <p:nvPr/>
        </p:nvCxnSpPr>
        <p:spPr>
          <a:xfrm flipH="1">
            <a:off x="6714181" y="2609461"/>
            <a:ext cx="955581" cy="0"/>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EB251B-8652-694B-8A44-D689D76063EE}"/>
                  </a:ext>
                </a:extLst>
              </p:cNvPr>
              <p:cNvSpPr txBox="1"/>
              <p:nvPr/>
            </p:nvSpPr>
            <p:spPr>
              <a:xfrm>
                <a:off x="6714179" y="2782670"/>
                <a:ext cx="31098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𝑭</m:t>
                      </m:r>
                    </m:oMath>
                  </m:oMathPara>
                </a14:m>
                <a:endParaRPr lang="en-US" sz="2800" b="1" dirty="0"/>
              </a:p>
            </p:txBody>
          </p:sp>
        </mc:Choice>
        <mc:Fallback xmlns="">
          <p:sp>
            <p:nvSpPr>
              <p:cNvPr id="22" name="TextBox 21">
                <a:extLst>
                  <a:ext uri="{FF2B5EF4-FFF2-40B4-BE49-F238E27FC236}">
                    <a16:creationId xmlns:a16="http://schemas.microsoft.com/office/drawing/2014/main" id="{1EEB251B-8652-694B-8A44-D689D76063EE}"/>
                  </a:ext>
                </a:extLst>
              </p:cNvPr>
              <p:cNvSpPr txBox="1">
                <a:spLocks noRot="1" noChangeAspect="1" noMove="1" noResize="1" noEditPoints="1" noAdjustHandles="1" noChangeArrowheads="1" noChangeShapeType="1" noTextEdit="1"/>
              </p:cNvSpPr>
              <p:nvPr/>
            </p:nvSpPr>
            <p:spPr>
              <a:xfrm>
                <a:off x="6714179" y="2782670"/>
                <a:ext cx="310983" cy="430887"/>
              </a:xfrm>
              <a:prstGeom prst="rect">
                <a:avLst/>
              </a:prstGeom>
              <a:blipFill>
                <a:blip r:embed="rId4"/>
                <a:stretch>
                  <a:fillRect l="-24000" r="-24000" b="-5714"/>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842B3926-3A29-4340-9D5E-8A0921F7A32F}"/>
              </a:ext>
            </a:extLst>
          </p:cNvPr>
          <p:cNvSpPr/>
          <p:nvPr/>
        </p:nvSpPr>
        <p:spPr>
          <a:xfrm rot="18069355">
            <a:off x="8028610" y="2491857"/>
            <a:ext cx="176463" cy="1764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D9FF967-1691-0C43-BCBD-D2E46797473E}"/>
              </a:ext>
            </a:extLst>
          </p:cNvPr>
          <p:cNvSpPr txBox="1"/>
          <p:nvPr/>
        </p:nvSpPr>
        <p:spPr>
          <a:xfrm>
            <a:off x="4036205" y="2285485"/>
            <a:ext cx="2967565" cy="830997"/>
          </a:xfrm>
          <a:prstGeom prst="rect">
            <a:avLst/>
          </a:prstGeom>
          <a:noFill/>
        </p:spPr>
        <p:txBody>
          <a:bodyPr wrap="square" rtlCol="0">
            <a:spAutoFit/>
          </a:bodyPr>
          <a:lstStyle/>
          <a:p>
            <a:r>
              <a:rPr lang="en-US" sz="2400" dirty="0"/>
              <a:t>Momentum of a photon</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C1A003-20CD-2541-A757-649DA8A38A27}"/>
                  </a:ext>
                </a:extLst>
              </p:cNvPr>
              <p:cNvSpPr txBox="1"/>
              <p:nvPr/>
            </p:nvSpPr>
            <p:spPr>
              <a:xfrm>
                <a:off x="4572000" y="3074118"/>
                <a:ext cx="842410" cy="585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h𝑓</m:t>
                          </m:r>
                        </m:num>
                        <m:den>
                          <m:r>
                            <a:rPr lang="en-US" sz="2000" b="0" i="1" smtClean="0">
                              <a:latin typeface="Cambria Math" panose="02040503050406030204" pitchFamily="18" charset="0"/>
                            </a:rPr>
                            <m:t>𝑐</m:t>
                          </m:r>
                        </m:den>
                      </m:f>
                    </m:oMath>
                  </m:oMathPara>
                </a14:m>
                <a:endParaRPr lang="en-US" sz="2000" dirty="0"/>
              </a:p>
            </p:txBody>
          </p:sp>
        </mc:Choice>
        <mc:Fallback xmlns="">
          <p:sp>
            <p:nvSpPr>
              <p:cNvPr id="28" name="TextBox 27">
                <a:extLst>
                  <a:ext uri="{FF2B5EF4-FFF2-40B4-BE49-F238E27FC236}">
                    <a16:creationId xmlns:a16="http://schemas.microsoft.com/office/drawing/2014/main" id="{B1C1A003-20CD-2541-A757-649DA8A38A27}"/>
                  </a:ext>
                </a:extLst>
              </p:cNvPr>
              <p:cNvSpPr txBox="1">
                <a:spLocks noRot="1" noChangeAspect="1" noMove="1" noResize="1" noEditPoints="1" noAdjustHandles="1" noChangeArrowheads="1" noChangeShapeType="1" noTextEdit="1"/>
              </p:cNvSpPr>
              <p:nvPr/>
            </p:nvSpPr>
            <p:spPr>
              <a:xfrm>
                <a:off x="4572000" y="3074118"/>
                <a:ext cx="842410" cy="585288"/>
              </a:xfrm>
              <a:prstGeom prst="rect">
                <a:avLst/>
              </a:prstGeom>
              <a:blipFill>
                <a:blip r:embed="rId5"/>
                <a:stretch>
                  <a:fillRect l="-7576" t="-2128" r="-9091" b="-851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3AEFCCD5-811A-314A-BDCC-F396E103968E}"/>
              </a:ext>
            </a:extLst>
          </p:cNvPr>
          <p:cNvSpPr txBox="1"/>
          <p:nvPr/>
        </p:nvSpPr>
        <p:spPr>
          <a:xfrm>
            <a:off x="4036205" y="3760869"/>
            <a:ext cx="2386111" cy="830997"/>
          </a:xfrm>
          <a:prstGeom prst="rect">
            <a:avLst/>
          </a:prstGeom>
          <a:noFill/>
        </p:spPr>
        <p:txBody>
          <a:bodyPr wrap="square" rtlCol="0">
            <a:spAutoFit/>
          </a:bodyPr>
          <a:lstStyle/>
          <a:p>
            <a:r>
              <a:rPr lang="en-US" sz="2400" dirty="0"/>
              <a:t>Conservation of momentum</a:t>
            </a:r>
          </a:p>
        </p:txBody>
      </p:sp>
      <p:pic>
        <p:nvPicPr>
          <p:cNvPr id="30" name="Picture 29">
            <a:extLst>
              <a:ext uri="{FF2B5EF4-FFF2-40B4-BE49-F238E27FC236}">
                <a16:creationId xmlns:a16="http://schemas.microsoft.com/office/drawing/2014/main" id="{1BCFD752-ADD0-6D49-A5E9-9839E5CC03F0}"/>
              </a:ext>
            </a:extLst>
          </p:cNvPr>
          <p:cNvPicPr>
            <a:picLocks noChangeAspect="1"/>
          </p:cNvPicPr>
          <p:nvPr/>
        </p:nvPicPr>
        <p:blipFill>
          <a:blip r:embed="rId6"/>
          <a:stretch>
            <a:fillRect/>
          </a:stretch>
        </p:blipFill>
        <p:spPr>
          <a:xfrm>
            <a:off x="236887" y="4883855"/>
            <a:ext cx="4559300" cy="800100"/>
          </a:xfrm>
          <a:prstGeom prst="rect">
            <a:avLst/>
          </a:prstGeom>
        </p:spPr>
      </p:pic>
      <p:pic>
        <p:nvPicPr>
          <p:cNvPr id="31" name="Picture 30">
            <a:extLst>
              <a:ext uri="{FF2B5EF4-FFF2-40B4-BE49-F238E27FC236}">
                <a16:creationId xmlns:a16="http://schemas.microsoft.com/office/drawing/2014/main" id="{574CC839-C2AC-5848-A2A7-EB0FC9E28039}"/>
              </a:ext>
            </a:extLst>
          </p:cNvPr>
          <p:cNvPicPr>
            <a:picLocks noChangeAspect="1"/>
          </p:cNvPicPr>
          <p:nvPr/>
        </p:nvPicPr>
        <p:blipFill>
          <a:blip r:embed="rId7"/>
          <a:stretch>
            <a:fillRect/>
          </a:stretch>
        </p:blipFill>
        <p:spPr>
          <a:xfrm>
            <a:off x="606163" y="2045299"/>
            <a:ext cx="1384300" cy="241300"/>
          </a:xfrm>
          <a:prstGeom prst="rect">
            <a:avLst/>
          </a:prstGeom>
        </p:spPr>
      </p:pic>
      <p:pic>
        <p:nvPicPr>
          <p:cNvPr id="32" name="Picture 31">
            <a:extLst>
              <a:ext uri="{FF2B5EF4-FFF2-40B4-BE49-F238E27FC236}">
                <a16:creationId xmlns:a16="http://schemas.microsoft.com/office/drawing/2014/main" id="{7F686488-BCC5-D748-8F5C-90CB1A17313C}"/>
              </a:ext>
            </a:extLst>
          </p:cNvPr>
          <p:cNvPicPr>
            <a:picLocks noChangeAspect="1"/>
          </p:cNvPicPr>
          <p:nvPr/>
        </p:nvPicPr>
        <p:blipFill>
          <a:blip r:embed="rId8"/>
          <a:stretch>
            <a:fillRect/>
          </a:stretch>
        </p:blipFill>
        <p:spPr>
          <a:xfrm>
            <a:off x="6581914" y="3520906"/>
            <a:ext cx="1816100" cy="571500"/>
          </a:xfrm>
          <a:prstGeom prst="rect">
            <a:avLst/>
          </a:prstGeom>
        </p:spPr>
      </p:pic>
      <p:pic>
        <p:nvPicPr>
          <p:cNvPr id="33" name="Picture 32">
            <a:extLst>
              <a:ext uri="{FF2B5EF4-FFF2-40B4-BE49-F238E27FC236}">
                <a16:creationId xmlns:a16="http://schemas.microsoft.com/office/drawing/2014/main" id="{75414D28-701B-D448-A8D5-767B56406DE8}"/>
              </a:ext>
            </a:extLst>
          </p:cNvPr>
          <p:cNvPicPr>
            <a:picLocks noChangeAspect="1"/>
          </p:cNvPicPr>
          <p:nvPr/>
        </p:nvPicPr>
        <p:blipFill>
          <a:blip r:embed="rId9"/>
          <a:stretch>
            <a:fillRect/>
          </a:stretch>
        </p:blipFill>
        <p:spPr>
          <a:xfrm>
            <a:off x="282313" y="5645150"/>
            <a:ext cx="3416300" cy="609600"/>
          </a:xfrm>
          <a:prstGeom prst="rect">
            <a:avLst/>
          </a:prstGeom>
        </p:spPr>
      </p:pic>
      <p:pic>
        <p:nvPicPr>
          <p:cNvPr id="34" name="Picture 33">
            <a:extLst>
              <a:ext uri="{FF2B5EF4-FFF2-40B4-BE49-F238E27FC236}">
                <a16:creationId xmlns:a16="http://schemas.microsoft.com/office/drawing/2014/main" id="{97483F6E-8F8A-2646-9A9D-B10B8DBA580F}"/>
              </a:ext>
            </a:extLst>
          </p:cNvPr>
          <p:cNvPicPr>
            <a:picLocks noChangeAspect="1"/>
          </p:cNvPicPr>
          <p:nvPr/>
        </p:nvPicPr>
        <p:blipFill>
          <a:blip r:embed="rId10"/>
          <a:stretch>
            <a:fillRect/>
          </a:stretch>
        </p:blipFill>
        <p:spPr>
          <a:xfrm>
            <a:off x="6581914" y="4255097"/>
            <a:ext cx="1397000" cy="558800"/>
          </a:xfrm>
          <a:prstGeom prst="rect">
            <a:avLst/>
          </a:prstGeom>
        </p:spPr>
      </p:pic>
    </p:spTree>
    <p:extLst>
      <p:ext uri="{BB962C8B-B14F-4D97-AF65-F5344CB8AC3E}">
        <p14:creationId xmlns:p14="http://schemas.microsoft.com/office/powerpoint/2010/main" val="68442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repeatCount="indefinite" accel="50000" decel="50000" fill="hold" grpId="0" nodeType="clickEffect">
                                  <p:stCondLst>
                                    <p:cond delay="0"/>
                                  </p:stCondLst>
                                  <p:childTnLst>
                                    <p:animMotion origin="layout" path="M -0.00833 -0.00347 C -0.08576 0.06551 -0.14427 0.13982 -0.22152 0.20857 C -0.22152 0.25023 -0.49895 -0.0456 -0.49895 -0.0037 " pathEditMode="relative" rAng="0" ptsTypes="AAA">
                                      <p:cBhvr>
                                        <p:cTn id="6" dur="2000" fill="hold"/>
                                        <p:tgtEl>
                                          <p:spTgt spid="16"/>
                                        </p:tgtEl>
                                        <p:attrNameLst>
                                          <p:attrName>ppt_x</p:attrName>
                                          <p:attrName>ppt_y</p:attrName>
                                        </p:attrNameLst>
                                      </p:cBhvr>
                                      <p:rCtr x="-24531" y="10602"/>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repeatCount="indefinite" accel="50000" decel="50000" fill="hold" grpId="0" nodeType="clickEffect">
                                  <p:stCondLst>
                                    <p:cond delay="0"/>
                                  </p:stCondLst>
                                  <p:childTnLst>
                                    <p:animMotion origin="layout" path="M -3.61111E-6 2.59259E-6 L 0.23542 2.59259E-6 " pathEditMode="relative" rAng="0" ptsTypes="AA">
                                      <p:cBhvr>
                                        <p:cTn id="10" dur="2000" fill="hold"/>
                                        <p:tgtEl>
                                          <p:spTgt spid="25"/>
                                        </p:tgtEl>
                                        <p:attrNameLst>
                                          <p:attrName>ppt_x</p:attrName>
                                          <p:attrName>ppt_y</p:attrName>
                                        </p:attrNameLst>
                                      </p:cBhvr>
                                      <p:rCtr x="117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97"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Arial"/>
                <a:cs typeface="Arial"/>
              </a:rPr>
              <a:t>z</a:t>
            </a:r>
          </a:p>
        </p:txBody>
      </p:sp>
      <p:sp>
        <p:nvSpPr>
          <p:cNvPr id="2" name="Title 1"/>
          <p:cNvSpPr>
            <a:spLocks noGrp="1"/>
          </p:cNvSpPr>
          <p:nvPr>
            <p:ph type="title"/>
          </p:nvPr>
        </p:nvSpPr>
        <p:spPr/>
        <p:txBody>
          <a:bodyPr/>
          <a:lstStyle/>
          <a:p>
            <a:r>
              <a:rPr lang="en-US" dirty="0"/>
              <a:t>Problems in radiation pressure modelling</a:t>
            </a:r>
          </a:p>
        </p:txBody>
      </p:sp>
      <p:sp>
        <p:nvSpPr>
          <p:cNvPr id="3" name="Content Placeholder 2"/>
          <p:cNvSpPr>
            <a:spLocks noGrp="1"/>
          </p:cNvSpPr>
          <p:nvPr>
            <p:ph idx="1"/>
          </p:nvPr>
        </p:nvSpPr>
        <p:spPr>
          <a:xfrm>
            <a:off x="383837" y="1621021"/>
            <a:ext cx="7325242" cy="3170200"/>
          </a:xfrm>
        </p:spPr>
        <p:txBody>
          <a:bodyPr/>
          <a:lstStyle/>
          <a:p>
            <a:r>
              <a:rPr lang="en-US" dirty="0">
                <a:solidFill>
                  <a:srgbClr val="FF0000"/>
                </a:solidFill>
                <a:latin typeface="Arial"/>
                <a:cs typeface="Arial"/>
              </a:rPr>
              <a:t>Solar radiation flux during eclipse</a:t>
            </a:r>
          </a:p>
          <a:p>
            <a:r>
              <a:rPr lang="en-US" dirty="0">
                <a:solidFill>
                  <a:srgbClr val="FF0000"/>
                </a:solidFill>
                <a:latin typeface="Arial"/>
                <a:cs typeface="Arial"/>
              </a:rPr>
              <a:t>Earth radiation flux </a:t>
            </a:r>
          </a:p>
          <a:p>
            <a:r>
              <a:rPr lang="en-US" dirty="0">
                <a:latin typeface="Arial"/>
                <a:cs typeface="Arial"/>
              </a:rPr>
              <a:t>Antenna radiation power</a:t>
            </a:r>
          </a:p>
          <a:p>
            <a:r>
              <a:rPr lang="en-US" dirty="0">
                <a:latin typeface="Arial"/>
                <a:cs typeface="Arial"/>
              </a:rPr>
              <a:t>Thermal radiation flux</a:t>
            </a:r>
          </a:p>
          <a:p>
            <a:pPr marL="0" indent="0">
              <a:buNone/>
            </a:pPr>
            <a:endParaRPr lang="en-US" dirty="0">
              <a:latin typeface="Arial"/>
              <a:cs typeface="Arial"/>
            </a:endParaRPr>
          </a:p>
        </p:txBody>
      </p:sp>
      <p:sp>
        <p:nvSpPr>
          <p:cNvPr id="8" name="Rectangle 7">
            <a:extLst>
              <a:ext uri="{FF2B5EF4-FFF2-40B4-BE49-F238E27FC236}">
                <a16:creationId xmlns:a16="http://schemas.microsoft.com/office/drawing/2014/main" id="{068D9B7D-7592-4740-9062-DAEF8075C4D2}"/>
              </a:ext>
            </a:extLst>
          </p:cNvPr>
          <p:cNvSpPr/>
          <p:nvPr/>
        </p:nvSpPr>
        <p:spPr>
          <a:xfrm>
            <a:off x="383836" y="4240609"/>
            <a:ext cx="6124540"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Arial"/>
                <a:cs typeface="Arial"/>
              </a:rPr>
              <a:t>Satellite attitude </a:t>
            </a:r>
          </a:p>
          <a:p>
            <a:pPr marL="457200" indent="-457200">
              <a:buFont typeface="Arial" panose="020B0604020202020204" pitchFamily="34" charset="0"/>
              <a:buChar char="•"/>
            </a:pPr>
            <a:r>
              <a:rPr lang="en-US" sz="2800" dirty="0">
                <a:solidFill>
                  <a:srgbClr val="FF0000"/>
                </a:solidFill>
                <a:latin typeface="Arial"/>
                <a:cs typeface="Arial"/>
              </a:rPr>
              <a:t>Interaction between radiation flux and satellite</a:t>
            </a:r>
          </a:p>
          <a:p>
            <a:pPr marL="457200" indent="-457200">
              <a:buFont typeface="Arial" panose="020B0604020202020204" pitchFamily="34" charset="0"/>
              <a:buChar char="•"/>
            </a:pPr>
            <a:r>
              <a:rPr lang="en-US" sz="2800" dirty="0">
                <a:latin typeface="Arial"/>
                <a:cs typeface="Arial"/>
              </a:rPr>
              <a:t>Satellite surface optical properties</a:t>
            </a:r>
          </a:p>
        </p:txBody>
      </p:sp>
      <p:sp>
        <p:nvSpPr>
          <p:cNvPr id="9" name="Rectangle 8">
            <a:extLst>
              <a:ext uri="{FF2B5EF4-FFF2-40B4-BE49-F238E27FC236}">
                <a16:creationId xmlns:a16="http://schemas.microsoft.com/office/drawing/2014/main" id="{F0AB4831-0939-4846-B28D-D72068C78231}"/>
              </a:ext>
            </a:extLst>
          </p:cNvPr>
          <p:cNvSpPr/>
          <p:nvPr/>
        </p:nvSpPr>
        <p:spPr>
          <a:xfrm>
            <a:off x="330200" y="1663284"/>
            <a:ext cx="6006805" cy="2173830"/>
          </a:xfrm>
          <a:prstGeom prst="rect">
            <a:avLst/>
          </a:prstGeom>
          <a:no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130B5E-8C41-A540-A690-B33CFE905744}"/>
              </a:ext>
            </a:extLst>
          </p:cNvPr>
          <p:cNvSpPr/>
          <p:nvPr/>
        </p:nvSpPr>
        <p:spPr>
          <a:xfrm>
            <a:off x="330199" y="4127834"/>
            <a:ext cx="6006805" cy="2431574"/>
          </a:xfrm>
          <a:prstGeom prst="rect">
            <a:avLst/>
          </a:prstGeom>
          <a:no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40011F-D563-F040-8813-777778020091}"/>
              </a:ext>
            </a:extLst>
          </p:cNvPr>
          <p:cNvSpPr/>
          <p:nvPr/>
        </p:nvSpPr>
        <p:spPr>
          <a:xfrm>
            <a:off x="6508376" y="2258134"/>
            <a:ext cx="2423158" cy="830997"/>
          </a:xfrm>
          <a:prstGeom prst="rect">
            <a:avLst/>
          </a:prstGeom>
        </p:spPr>
        <p:txBody>
          <a:bodyPr wrap="square">
            <a:spAutoFit/>
          </a:bodyPr>
          <a:lstStyle/>
          <a:p>
            <a:r>
              <a:rPr lang="en-US" dirty="0">
                <a:latin typeface="Arial"/>
                <a:cs typeface="Arial"/>
              </a:rPr>
              <a:t>Radiation flux modelling</a:t>
            </a:r>
          </a:p>
        </p:txBody>
      </p:sp>
      <p:sp>
        <p:nvSpPr>
          <p:cNvPr id="12" name="Rectangle 11">
            <a:extLst>
              <a:ext uri="{FF2B5EF4-FFF2-40B4-BE49-F238E27FC236}">
                <a16:creationId xmlns:a16="http://schemas.microsoft.com/office/drawing/2014/main" id="{51C29307-0578-C34C-B995-615323AE9C47}"/>
              </a:ext>
            </a:extLst>
          </p:cNvPr>
          <p:cNvSpPr/>
          <p:nvPr/>
        </p:nvSpPr>
        <p:spPr>
          <a:xfrm>
            <a:off x="6508376" y="4791221"/>
            <a:ext cx="2647321" cy="1200329"/>
          </a:xfrm>
          <a:prstGeom prst="rect">
            <a:avLst/>
          </a:prstGeom>
        </p:spPr>
        <p:txBody>
          <a:bodyPr wrap="square">
            <a:spAutoFit/>
          </a:bodyPr>
          <a:lstStyle/>
          <a:p>
            <a:r>
              <a:rPr lang="en-US" dirty="0">
                <a:latin typeface="Arial"/>
                <a:cs typeface="Arial"/>
              </a:rPr>
              <a:t>How flux interacts with satellite’s surface</a:t>
            </a:r>
          </a:p>
        </p:txBody>
      </p:sp>
    </p:spTree>
    <p:extLst>
      <p:ext uri="{BB962C8B-B14F-4D97-AF65-F5344CB8AC3E}">
        <p14:creationId xmlns:p14="http://schemas.microsoft.com/office/powerpoint/2010/main" val="784083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Shadow function modelling (</a:t>
            </a:r>
            <a:r>
              <a:rPr lang="en-GB" sz="2600" b="0" dirty="0" err="1">
                <a:solidFill>
                  <a:schemeClr val="tx1"/>
                </a:solidFill>
              </a:rPr>
              <a:t>PPM_atm</a:t>
            </a:r>
            <a:r>
              <a:rPr lang="en-GB" sz="2600" b="0" dirty="0">
                <a:solidFill>
                  <a:schemeClr val="tx1"/>
                </a:solidFill>
              </a:rPr>
              <a:t>)</a:t>
            </a:r>
            <a:endParaRPr lang="en-US" sz="2600" b="0" dirty="0">
              <a:solidFill>
                <a:schemeClr val="tx1"/>
              </a:solidFill>
            </a:endParaRPr>
          </a:p>
        </p:txBody>
      </p:sp>
      <p:sp>
        <p:nvSpPr>
          <p:cNvPr id="5" name="TextBox 4">
            <a:extLst>
              <a:ext uri="{FF2B5EF4-FFF2-40B4-BE49-F238E27FC236}">
                <a16:creationId xmlns:a16="http://schemas.microsoft.com/office/drawing/2014/main" id="{2F33CF96-8127-0941-B8D9-BC9B86F952D1}"/>
              </a:ext>
            </a:extLst>
          </p:cNvPr>
          <p:cNvSpPr txBox="1"/>
          <p:nvPr/>
        </p:nvSpPr>
        <p:spPr>
          <a:xfrm>
            <a:off x="351118" y="1706336"/>
            <a:ext cx="8366389" cy="830997"/>
          </a:xfrm>
          <a:prstGeom prst="rect">
            <a:avLst/>
          </a:prstGeom>
          <a:noFill/>
        </p:spPr>
        <p:txBody>
          <a:bodyPr wrap="square" rtlCol="0">
            <a:spAutoFit/>
          </a:bodyPr>
          <a:lstStyle/>
          <a:p>
            <a:r>
              <a:rPr lang="en-US" dirty="0"/>
              <a:t>A scalar to describe how much solar radiation flux is reduced during penumbra </a:t>
            </a:r>
          </a:p>
        </p:txBody>
      </p:sp>
      <p:pic>
        <p:nvPicPr>
          <p:cNvPr id="6" name="Picture 5">
            <a:extLst>
              <a:ext uri="{FF2B5EF4-FFF2-40B4-BE49-F238E27FC236}">
                <a16:creationId xmlns:a16="http://schemas.microsoft.com/office/drawing/2014/main" id="{9F594F4D-0D5E-4244-B7FE-89C3A3005C97}"/>
              </a:ext>
            </a:extLst>
          </p:cNvPr>
          <p:cNvPicPr>
            <a:picLocks noChangeAspect="1"/>
          </p:cNvPicPr>
          <p:nvPr/>
        </p:nvPicPr>
        <p:blipFill>
          <a:blip r:embed="rId3"/>
          <a:stretch>
            <a:fillRect/>
          </a:stretch>
        </p:blipFill>
        <p:spPr>
          <a:xfrm>
            <a:off x="224189" y="2828787"/>
            <a:ext cx="5360749" cy="2218241"/>
          </a:xfrm>
          <a:prstGeom prst="rect">
            <a:avLst/>
          </a:prstGeom>
        </p:spPr>
      </p:pic>
      <p:sp>
        <p:nvSpPr>
          <p:cNvPr id="7" name="TextBox 6">
            <a:extLst>
              <a:ext uri="{FF2B5EF4-FFF2-40B4-BE49-F238E27FC236}">
                <a16:creationId xmlns:a16="http://schemas.microsoft.com/office/drawing/2014/main" id="{EE1DBE2D-B14A-5644-89FC-2D8EA060CD2F}"/>
              </a:ext>
            </a:extLst>
          </p:cNvPr>
          <p:cNvSpPr txBox="1"/>
          <p:nvPr/>
        </p:nvSpPr>
        <p:spPr>
          <a:xfrm>
            <a:off x="779929" y="5338482"/>
            <a:ext cx="7492534"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FF0000"/>
                </a:solidFill>
              </a:rPr>
              <a:t>Earth’s oblateness</a:t>
            </a:r>
            <a:r>
              <a:rPr lang="en-US" altLang="zh-CN" b="1" dirty="0">
                <a:solidFill>
                  <a:srgbClr val="FF0000"/>
                </a:solidFill>
              </a:rPr>
              <a:t>----Geometrical problem</a:t>
            </a:r>
            <a:endParaRPr lang="en-US" b="1" dirty="0">
              <a:solidFill>
                <a:srgbClr val="FF0000"/>
              </a:solidFill>
            </a:endParaRPr>
          </a:p>
          <a:p>
            <a:pPr marL="342900" indent="-342900">
              <a:buFont typeface="Arial" panose="020B0604020202020204" pitchFamily="34" charset="0"/>
              <a:buChar char="•"/>
            </a:pPr>
            <a:r>
              <a:rPr lang="en-US" b="1" dirty="0">
                <a:solidFill>
                  <a:srgbClr val="FF0000"/>
                </a:solidFill>
              </a:rPr>
              <a:t>Atmospheric effects----Physical problem</a:t>
            </a:r>
          </a:p>
        </p:txBody>
      </p:sp>
      <p:pic>
        <p:nvPicPr>
          <p:cNvPr id="3" name="Picture 2">
            <a:extLst>
              <a:ext uri="{FF2B5EF4-FFF2-40B4-BE49-F238E27FC236}">
                <a16:creationId xmlns:a16="http://schemas.microsoft.com/office/drawing/2014/main" id="{6F326FA3-42F6-2D44-BFEF-1052D7987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127" y="2919666"/>
            <a:ext cx="3022930" cy="1880934"/>
          </a:xfrm>
          <a:prstGeom prst="rect">
            <a:avLst/>
          </a:prstGeom>
        </p:spPr>
      </p:pic>
    </p:spTree>
    <p:extLst>
      <p:ext uri="{BB962C8B-B14F-4D97-AF65-F5344CB8AC3E}">
        <p14:creationId xmlns:p14="http://schemas.microsoft.com/office/powerpoint/2010/main" val="319677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Shadow function modelling</a:t>
            </a:r>
            <a:endParaRPr lang="en-US" sz="2600" b="0" dirty="0">
              <a:solidFill>
                <a:schemeClr val="tx1"/>
              </a:solidFill>
            </a:endParaRPr>
          </a:p>
        </p:txBody>
      </p:sp>
      <p:pic>
        <p:nvPicPr>
          <p:cNvPr id="14" name="Picture 13" descr="A close up of a map&#13;&#10;&#13;&#10;Description automatically generated">
            <a:extLst>
              <a:ext uri="{FF2B5EF4-FFF2-40B4-BE49-F238E27FC236}">
                <a16:creationId xmlns:a16="http://schemas.microsoft.com/office/drawing/2014/main" id="{51E1AF79-34B6-C84B-B48A-5AE7C8D3FB13}"/>
              </a:ext>
            </a:extLst>
          </p:cNvPr>
          <p:cNvPicPr>
            <a:picLocks noChangeAspect="1"/>
          </p:cNvPicPr>
          <p:nvPr/>
        </p:nvPicPr>
        <p:blipFill>
          <a:blip r:embed="rId3"/>
          <a:stretch>
            <a:fillRect/>
          </a:stretch>
        </p:blipFill>
        <p:spPr>
          <a:xfrm>
            <a:off x="351118" y="2213664"/>
            <a:ext cx="4409141" cy="3830330"/>
          </a:xfrm>
          <a:prstGeom prst="rect">
            <a:avLst/>
          </a:prstGeom>
        </p:spPr>
      </p:pic>
      <p:sp>
        <p:nvSpPr>
          <p:cNvPr id="5" name="TextBox 4">
            <a:extLst>
              <a:ext uri="{FF2B5EF4-FFF2-40B4-BE49-F238E27FC236}">
                <a16:creationId xmlns:a16="http://schemas.microsoft.com/office/drawing/2014/main" id="{2F33CF96-8127-0941-B8D9-BC9B86F952D1}"/>
              </a:ext>
            </a:extLst>
          </p:cNvPr>
          <p:cNvSpPr txBox="1"/>
          <p:nvPr/>
        </p:nvSpPr>
        <p:spPr>
          <a:xfrm>
            <a:off x="351118" y="1706336"/>
            <a:ext cx="8366389" cy="461665"/>
          </a:xfrm>
          <a:prstGeom prst="rect">
            <a:avLst/>
          </a:prstGeom>
          <a:noFill/>
        </p:spPr>
        <p:txBody>
          <a:bodyPr wrap="square" rtlCol="0">
            <a:spAutoFit/>
          </a:bodyPr>
          <a:lstStyle/>
          <a:p>
            <a:r>
              <a:rPr lang="en-US" dirty="0"/>
              <a:t>Perspective projection to tackle Earth’s oblateness</a:t>
            </a:r>
          </a:p>
        </p:txBody>
      </p:sp>
      <p:pic>
        <p:nvPicPr>
          <p:cNvPr id="8" name="Picture 7">
            <a:extLst>
              <a:ext uri="{FF2B5EF4-FFF2-40B4-BE49-F238E27FC236}">
                <a16:creationId xmlns:a16="http://schemas.microsoft.com/office/drawing/2014/main" id="{232D8E72-8CE6-4441-A35D-626609521F8D}"/>
              </a:ext>
            </a:extLst>
          </p:cNvPr>
          <p:cNvPicPr>
            <a:picLocks noChangeAspect="1"/>
          </p:cNvPicPr>
          <p:nvPr/>
        </p:nvPicPr>
        <p:blipFill>
          <a:blip r:embed="rId4"/>
          <a:stretch>
            <a:fillRect/>
          </a:stretch>
        </p:blipFill>
        <p:spPr>
          <a:xfrm>
            <a:off x="4894916" y="2548075"/>
            <a:ext cx="3790576" cy="3495919"/>
          </a:xfrm>
          <a:prstGeom prst="rect">
            <a:avLst/>
          </a:prstGeom>
        </p:spPr>
      </p:pic>
    </p:spTree>
    <p:extLst>
      <p:ext uri="{BB962C8B-B14F-4D97-AF65-F5344CB8AC3E}">
        <p14:creationId xmlns:p14="http://schemas.microsoft.com/office/powerpoint/2010/main" val="489349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14006"/>
            <a:ext cx="9144000" cy="6043994"/>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90" name="Rectangle 2"/>
          <p:cNvSpPr>
            <a:spLocks noGrp="1" noChangeArrowheads="1"/>
          </p:cNvSpPr>
          <p:nvPr>
            <p:ph type="title"/>
          </p:nvPr>
        </p:nvSpPr>
        <p:spPr>
          <a:xfrm>
            <a:off x="330200" y="1176990"/>
            <a:ext cx="8489950" cy="1296988"/>
          </a:xfrm>
        </p:spPr>
        <p:txBody>
          <a:bodyPr/>
          <a:lstStyle/>
          <a:p>
            <a:r>
              <a:rPr lang="en-GB" sz="2600" b="0" dirty="0">
                <a:solidFill>
                  <a:schemeClr val="tx1"/>
                </a:solidFill>
              </a:rPr>
              <a:t>Shadow function modelling</a:t>
            </a:r>
            <a:endParaRPr lang="en-US" sz="2600" b="0" dirty="0">
              <a:solidFill>
                <a:schemeClr val="tx1"/>
              </a:solidFill>
            </a:endParaRPr>
          </a:p>
        </p:txBody>
      </p:sp>
      <p:sp>
        <p:nvSpPr>
          <p:cNvPr id="5" name="TextBox 4">
            <a:extLst>
              <a:ext uri="{FF2B5EF4-FFF2-40B4-BE49-F238E27FC236}">
                <a16:creationId xmlns:a16="http://schemas.microsoft.com/office/drawing/2014/main" id="{2F33CF96-8127-0941-B8D9-BC9B86F952D1}"/>
              </a:ext>
            </a:extLst>
          </p:cNvPr>
          <p:cNvSpPr txBox="1"/>
          <p:nvPr/>
        </p:nvSpPr>
        <p:spPr>
          <a:xfrm>
            <a:off x="351118" y="1706336"/>
            <a:ext cx="8366389" cy="461665"/>
          </a:xfrm>
          <a:prstGeom prst="rect">
            <a:avLst/>
          </a:prstGeom>
          <a:noFill/>
        </p:spPr>
        <p:txBody>
          <a:bodyPr wrap="square" rtlCol="0">
            <a:spAutoFit/>
          </a:bodyPr>
          <a:lstStyle/>
          <a:p>
            <a:r>
              <a:rPr lang="en-US" dirty="0"/>
              <a:t>Radiation reduction function to tackle Atmospheric effects</a:t>
            </a:r>
          </a:p>
        </p:txBody>
      </p:sp>
      <p:pic>
        <p:nvPicPr>
          <p:cNvPr id="7" name="Picture 6">
            <a:extLst>
              <a:ext uri="{FF2B5EF4-FFF2-40B4-BE49-F238E27FC236}">
                <a16:creationId xmlns:a16="http://schemas.microsoft.com/office/drawing/2014/main" id="{39E37680-329B-584B-B612-D99FB320C98B}"/>
              </a:ext>
            </a:extLst>
          </p:cNvPr>
          <p:cNvPicPr>
            <a:picLocks noChangeAspect="1"/>
          </p:cNvPicPr>
          <p:nvPr/>
        </p:nvPicPr>
        <p:blipFill>
          <a:blip r:embed="rId3"/>
          <a:stretch>
            <a:fillRect/>
          </a:stretch>
        </p:blipFill>
        <p:spPr>
          <a:xfrm>
            <a:off x="4815314" y="2484042"/>
            <a:ext cx="3479099" cy="2894782"/>
          </a:xfrm>
          <a:prstGeom prst="rect">
            <a:avLst/>
          </a:prstGeom>
        </p:spPr>
      </p:pic>
      <p:pic>
        <p:nvPicPr>
          <p:cNvPr id="2" name="Picture 1">
            <a:extLst>
              <a:ext uri="{FF2B5EF4-FFF2-40B4-BE49-F238E27FC236}">
                <a16:creationId xmlns:a16="http://schemas.microsoft.com/office/drawing/2014/main" id="{63B7B6B1-F43D-C943-B3CB-648660C727BE}"/>
              </a:ext>
            </a:extLst>
          </p:cNvPr>
          <p:cNvPicPr>
            <a:picLocks noChangeAspect="1"/>
          </p:cNvPicPr>
          <p:nvPr/>
        </p:nvPicPr>
        <p:blipFill>
          <a:blip r:embed="rId4"/>
          <a:stretch>
            <a:fillRect/>
          </a:stretch>
        </p:blipFill>
        <p:spPr>
          <a:xfrm>
            <a:off x="1949369" y="5476317"/>
            <a:ext cx="1790700" cy="469900"/>
          </a:xfrm>
          <a:prstGeom prst="rect">
            <a:avLst/>
          </a:prstGeom>
        </p:spPr>
      </p:pic>
      <p:pic>
        <p:nvPicPr>
          <p:cNvPr id="3" name="Picture 2">
            <a:extLst>
              <a:ext uri="{FF2B5EF4-FFF2-40B4-BE49-F238E27FC236}">
                <a16:creationId xmlns:a16="http://schemas.microsoft.com/office/drawing/2014/main" id="{61ED44FF-ED66-5C45-87F1-6C71893A0076}"/>
              </a:ext>
            </a:extLst>
          </p:cNvPr>
          <p:cNvPicPr>
            <a:picLocks noChangeAspect="1"/>
          </p:cNvPicPr>
          <p:nvPr/>
        </p:nvPicPr>
        <p:blipFill>
          <a:blip r:embed="rId5"/>
          <a:stretch>
            <a:fillRect/>
          </a:stretch>
        </p:blipFill>
        <p:spPr>
          <a:xfrm>
            <a:off x="5564263" y="5585012"/>
            <a:ext cx="1981200" cy="533400"/>
          </a:xfrm>
          <a:prstGeom prst="rect">
            <a:avLst/>
          </a:prstGeom>
        </p:spPr>
      </p:pic>
      <p:pic>
        <p:nvPicPr>
          <p:cNvPr id="4" name="Picture 3">
            <a:extLst>
              <a:ext uri="{FF2B5EF4-FFF2-40B4-BE49-F238E27FC236}">
                <a16:creationId xmlns:a16="http://schemas.microsoft.com/office/drawing/2014/main" id="{DE692EDC-97D0-0E48-A47C-98616FB89057}"/>
              </a:ext>
            </a:extLst>
          </p:cNvPr>
          <p:cNvPicPr>
            <a:picLocks noChangeAspect="1"/>
          </p:cNvPicPr>
          <p:nvPr/>
        </p:nvPicPr>
        <p:blipFill>
          <a:blip r:embed="rId6"/>
          <a:stretch>
            <a:fillRect/>
          </a:stretch>
        </p:blipFill>
        <p:spPr>
          <a:xfrm>
            <a:off x="819069" y="2697347"/>
            <a:ext cx="4051300" cy="2679700"/>
          </a:xfrm>
          <a:prstGeom prst="rect">
            <a:avLst/>
          </a:prstGeom>
        </p:spPr>
      </p:pic>
    </p:spTree>
    <p:extLst>
      <p:ext uri="{BB962C8B-B14F-4D97-AF65-F5344CB8AC3E}">
        <p14:creationId xmlns:p14="http://schemas.microsoft.com/office/powerpoint/2010/main" val="897882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4|3.2|1.3|1.5|3|4.5|5.4|2.2|11.2"/>
</p:tagLst>
</file>

<file path=ppt/theme/theme1.xml><?xml version="1.0" encoding="utf-8"?>
<a:theme xmlns:a="http://schemas.openxmlformats.org/drawingml/2006/main" name="Custom Design">
  <a:themeElements>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fontScheme name="Custom Design">
      <a:majorFont>
        <a:latin typeface=""/>
        <a:ea typeface="ＭＳ Ｐゴシック"/>
        <a:cs typeface="ＭＳ Ｐゴシック"/>
      </a:majorFont>
      <a:minorFont>
        <a:latin typeface=""/>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18184</TotalTime>
  <Words>2586</Words>
  <Application>Microsoft Macintosh PowerPoint</Application>
  <PresentationFormat>On-screen Show (4:3)</PresentationFormat>
  <Paragraphs>257</Paragraphs>
  <Slides>36</Slides>
  <Notes>31</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Cambria Math</vt:lpstr>
      <vt:lpstr>Custom Design</vt:lpstr>
      <vt:lpstr>PowerPoint Presentation</vt:lpstr>
      <vt:lpstr>Orbit modelling for long-term prediction</vt:lpstr>
      <vt:lpstr>Orbit modelling for long-term prediction</vt:lpstr>
      <vt:lpstr>PowerPoint Presentation</vt:lpstr>
      <vt:lpstr>Radiation pressure</vt:lpstr>
      <vt:lpstr>Problems in radiation pressure modelling</vt:lpstr>
      <vt:lpstr>Shadow function modelling (PPM_atm)</vt:lpstr>
      <vt:lpstr>Shadow function modelling</vt:lpstr>
      <vt:lpstr>Shadow function modelling</vt:lpstr>
      <vt:lpstr>Shadow function modelling----validation</vt:lpstr>
      <vt:lpstr>Shadow function modelling----validation</vt:lpstr>
      <vt:lpstr>Shadow function modelling----orbit prediction</vt:lpstr>
      <vt:lpstr>Earth radiation flux modelling</vt:lpstr>
      <vt:lpstr>Earth radiation flux modelling</vt:lpstr>
      <vt:lpstr>Earth radiation flux modelling</vt:lpstr>
      <vt:lpstr>Earth radiation flux modelling</vt:lpstr>
      <vt:lpstr>Earth radiation flux modelling</vt:lpstr>
      <vt:lpstr>Extensive review of all supplied ESA documents</vt:lpstr>
      <vt:lpstr>Satellite 3D models and ray tracing</vt:lpstr>
      <vt:lpstr>Satellite 3D models and ray tracing</vt:lpstr>
      <vt:lpstr>Ray tracing parameters---- pixel size</vt:lpstr>
      <vt:lpstr>Ray tracing parameters---- maximum reflections</vt:lpstr>
      <vt:lpstr>Ray tracing----multiple reflections</vt:lpstr>
      <vt:lpstr>Ray tracing----multiple-reflection impacts to orbit</vt:lpstr>
      <vt:lpstr>Ray tracing---- user algorithm</vt:lpstr>
      <vt:lpstr>Empirical representation of SRP (DREMT)</vt:lpstr>
      <vt:lpstr>Empirical models fitting to ray tracing grids</vt:lpstr>
      <vt:lpstr>Acceleration reconstruction---- high sun elevation</vt:lpstr>
      <vt:lpstr>Acceleration reconstruction---- low sun elevation</vt:lpstr>
      <vt:lpstr>Results----24-hour orbit prediction</vt:lpstr>
      <vt:lpstr>Results----2-day fit RMS</vt:lpstr>
      <vt:lpstr>Results----7-day orbit prediction</vt:lpstr>
      <vt:lpstr>Results----7-day orbit prediction</vt:lpstr>
      <vt:lpstr>PowerPoint Presentation</vt:lpstr>
      <vt:lpstr>Conclusions</vt:lpstr>
      <vt:lpstr>PowerPoint Presentation</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Li, Zhen</cp:lastModifiedBy>
  <cp:revision>741</cp:revision>
  <cp:lastPrinted>2019-02-19T15:57:21Z</cp:lastPrinted>
  <dcterms:created xsi:type="dcterms:W3CDTF">2005-07-13T12:26:50Z</dcterms:created>
  <dcterms:modified xsi:type="dcterms:W3CDTF">2019-02-19T16:08:27Z</dcterms:modified>
</cp:coreProperties>
</file>